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80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2" r:id="rId3"/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</p:sldIdLst>
  <p:sldSz cy="7559675" cx="10080625"/>
  <p:notesSz cx="7772400" cy="10058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05" Type="http://schemas.openxmlformats.org/officeDocument/2006/relationships/slide" Target="slides/slide100.xml"/><Relationship Id="rId104" Type="http://schemas.openxmlformats.org/officeDocument/2006/relationships/slide" Target="slides/slide99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103" Type="http://schemas.openxmlformats.org/officeDocument/2006/relationships/slide" Target="slides/slide98.xml"/><Relationship Id="rId102" Type="http://schemas.openxmlformats.org/officeDocument/2006/relationships/slide" Target="slides/slide97.xml"/><Relationship Id="rId101" Type="http://schemas.openxmlformats.org/officeDocument/2006/relationships/slide" Target="slides/slide96.xml"/><Relationship Id="rId100" Type="http://schemas.openxmlformats.org/officeDocument/2006/relationships/slide" Target="slides/slide95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95" Type="http://schemas.openxmlformats.org/officeDocument/2006/relationships/slide" Target="slides/slide90.xml"/><Relationship Id="rId94" Type="http://schemas.openxmlformats.org/officeDocument/2006/relationships/slide" Target="slides/slide89.xml"/><Relationship Id="rId97" Type="http://schemas.openxmlformats.org/officeDocument/2006/relationships/slide" Target="slides/slide92.xml"/><Relationship Id="rId96" Type="http://schemas.openxmlformats.org/officeDocument/2006/relationships/slide" Target="slides/slide91.xml"/><Relationship Id="rId11" Type="http://schemas.openxmlformats.org/officeDocument/2006/relationships/slide" Target="slides/slide6.xml"/><Relationship Id="rId99" Type="http://schemas.openxmlformats.org/officeDocument/2006/relationships/slide" Target="slides/slide94.xml"/><Relationship Id="rId10" Type="http://schemas.openxmlformats.org/officeDocument/2006/relationships/slide" Target="slides/slide5.xml"/><Relationship Id="rId98" Type="http://schemas.openxmlformats.org/officeDocument/2006/relationships/slide" Target="slides/slide93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slide" Target="slides/slide83.xml"/><Relationship Id="rId87" Type="http://schemas.openxmlformats.org/officeDocument/2006/relationships/slide" Target="slides/slide82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69" Type="http://schemas.openxmlformats.org/officeDocument/2006/relationships/slide" Target="slides/slide6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9" Type="http://schemas.openxmlformats.org/officeDocument/2006/relationships/slide" Target="slides/slide54.xml"/><Relationship Id="rId58" Type="http://schemas.openxmlformats.org/officeDocument/2006/relationships/slide" Target="slides/slide5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0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100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100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2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3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4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5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6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7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8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8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9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9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0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0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2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2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3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4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4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5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5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6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7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7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8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8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9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9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3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0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0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2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2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3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3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4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4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5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5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6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36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7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7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8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38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9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9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4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0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40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4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2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42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3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43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4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44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5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45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6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46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7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47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8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48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9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49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5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0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50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5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52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52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53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53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4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54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5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55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6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56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57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57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58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58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9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59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6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60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60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6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6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62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62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63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63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64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64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65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65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66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66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67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67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68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68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69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69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7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70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70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7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7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72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72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73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73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74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74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75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75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76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76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77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77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78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78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79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79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8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80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80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8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8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82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82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83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83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84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84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85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85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86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86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87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87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88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88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89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89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9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90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90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9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9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92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92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93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93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94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p94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95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95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96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96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97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97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98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98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99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99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" type="body"/>
          </p:nvPr>
        </p:nvSpPr>
        <p:spPr>
          <a:xfrm>
            <a:off x="360000" y="1980000"/>
            <a:ext cx="917964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2" type="body"/>
          </p:nvPr>
        </p:nvSpPr>
        <p:spPr>
          <a:xfrm>
            <a:off x="360000" y="4424400"/>
            <a:ext cx="917964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/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1"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2"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3"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4"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360000" y="1980000"/>
            <a:ext cx="295560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2" type="body"/>
          </p:nvPr>
        </p:nvSpPr>
        <p:spPr>
          <a:xfrm>
            <a:off x="3463920" y="1980000"/>
            <a:ext cx="295560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3" type="body"/>
          </p:nvPr>
        </p:nvSpPr>
        <p:spPr>
          <a:xfrm>
            <a:off x="6567480" y="1980000"/>
            <a:ext cx="295560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4" type="body"/>
          </p:nvPr>
        </p:nvSpPr>
        <p:spPr>
          <a:xfrm>
            <a:off x="360000" y="4424400"/>
            <a:ext cx="295560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5" type="body"/>
          </p:nvPr>
        </p:nvSpPr>
        <p:spPr>
          <a:xfrm>
            <a:off x="3463920" y="4424400"/>
            <a:ext cx="295560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6" type="body"/>
          </p:nvPr>
        </p:nvSpPr>
        <p:spPr>
          <a:xfrm>
            <a:off x="6567480" y="4424400"/>
            <a:ext cx="295560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subTitle"/>
          </p:nvPr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>
            <a:off x="360000" y="1980000"/>
            <a:ext cx="4479480" cy="4679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2" type="body"/>
          </p:nvPr>
        </p:nvSpPr>
        <p:spPr>
          <a:xfrm>
            <a:off x="5063760" y="1980000"/>
            <a:ext cx="4479480" cy="4679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idx="1" type="subTitle"/>
          </p:nvPr>
        </p:nvSpPr>
        <p:spPr>
          <a:xfrm>
            <a:off x="360000" y="360000"/>
            <a:ext cx="9359640" cy="417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"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2" type="body"/>
          </p:nvPr>
        </p:nvSpPr>
        <p:spPr>
          <a:xfrm>
            <a:off x="5063760" y="1980000"/>
            <a:ext cx="4479480" cy="4679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3"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/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60000" y="1980000"/>
            <a:ext cx="4479480" cy="4679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2"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3"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/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"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2"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3" type="body"/>
          </p:nvPr>
        </p:nvSpPr>
        <p:spPr>
          <a:xfrm>
            <a:off x="360000" y="4424400"/>
            <a:ext cx="917964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1" type="body"/>
          </p:nvPr>
        </p:nvSpPr>
        <p:spPr>
          <a:xfrm>
            <a:off x="360000" y="1980000"/>
            <a:ext cx="917964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2" type="body"/>
          </p:nvPr>
        </p:nvSpPr>
        <p:spPr>
          <a:xfrm>
            <a:off x="360000" y="4424400"/>
            <a:ext cx="917964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/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5"/>
          <p:cNvSpPr txBox="1"/>
          <p:nvPr>
            <p:ph idx="1"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2"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5"/>
          <p:cNvSpPr txBox="1"/>
          <p:nvPr>
            <p:ph idx="3"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4"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6"/>
          <p:cNvSpPr txBox="1"/>
          <p:nvPr>
            <p:ph idx="1" type="body"/>
          </p:nvPr>
        </p:nvSpPr>
        <p:spPr>
          <a:xfrm>
            <a:off x="360000" y="1980000"/>
            <a:ext cx="295560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2" type="body"/>
          </p:nvPr>
        </p:nvSpPr>
        <p:spPr>
          <a:xfrm>
            <a:off x="3463920" y="1980000"/>
            <a:ext cx="295560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6"/>
          <p:cNvSpPr txBox="1"/>
          <p:nvPr>
            <p:ph idx="3" type="body"/>
          </p:nvPr>
        </p:nvSpPr>
        <p:spPr>
          <a:xfrm>
            <a:off x="6567480" y="1980000"/>
            <a:ext cx="295560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4" type="body"/>
          </p:nvPr>
        </p:nvSpPr>
        <p:spPr>
          <a:xfrm>
            <a:off x="360000" y="4424400"/>
            <a:ext cx="295560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5" type="body"/>
          </p:nvPr>
        </p:nvSpPr>
        <p:spPr>
          <a:xfrm>
            <a:off x="3463920" y="4424400"/>
            <a:ext cx="295560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6" type="body"/>
          </p:nvPr>
        </p:nvSpPr>
        <p:spPr>
          <a:xfrm>
            <a:off x="6567480" y="4424400"/>
            <a:ext cx="295560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" type="subTitle"/>
          </p:nvPr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/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" type="body"/>
          </p:nvPr>
        </p:nvSpPr>
        <p:spPr>
          <a:xfrm>
            <a:off x="360000" y="1980000"/>
            <a:ext cx="4479480" cy="4679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2" type="body"/>
          </p:nvPr>
        </p:nvSpPr>
        <p:spPr>
          <a:xfrm>
            <a:off x="5063760" y="1980000"/>
            <a:ext cx="4479480" cy="4679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idx="1" type="subTitle"/>
          </p:nvPr>
        </p:nvSpPr>
        <p:spPr>
          <a:xfrm>
            <a:off x="360000" y="360000"/>
            <a:ext cx="9359640" cy="417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1"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2" type="body"/>
          </p:nvPr>
        </p:nvSpPr>
        <p:spPr>
          <a:xfrm>
            <a:off x="5063760" y="1980000"/>
            <a:ext cx="4479480" cy="4679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3"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360000" y="1980000"/>
            <a:ext cx="4479480" cy="4679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3"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"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2"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3" type="body"/>
          </p:nvPr>
        </p:nvSpPr>
        <p:spPr>
          <a:xfrm>
            <a:off x="360000" y="4424400"/>
            <a:ext cx="917964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3150000"/>
            <a:ext cx="9719640" cy="1259640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0" y="180000"/>
            <a:ext cx="9719640" cy="1259640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4"/>
          <p:cNvSpPr/>
          <p:nvPr/>
        </p:nvSpPr>
        <p:spPr>
          <a:xfrm>
            <a:off x="7560000" y="6840000"/>
            <a:ext cx="2519640" cy="539640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/>
          <p:nvPr/>
        </p:nvSpPr>
        <p:spPr>
          <a:xfrm>
            <a:off x="900000" y="6840000"/>
            <a:ext cx="6479640" cy="539640"/>
          </a:xfrm>
          <a:prstGeom prst="rect">
            <a:avLst/>
          </a:prstGeom>
          <a:solidFill>
            <a:srgbClr val="BDC3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180000" y="6840000"/>
            <a:ext cx="539640" cy="539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4" name="Google Shape;64;p14"/>
          <p:cNvSpPr txBox="1"/>
          <p:nvPr/>
        </p:nvSpPr>
        <p:spPr>
          <a:xfrm>
            <a:off x="180000" y="6850080"/>
            <a:ext cx="540000" cy="540000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GB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Relationship Id="rId4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Relationship Id="rId4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jpg"/><Relationship Id="rId4" Type="http://schemas.openxmlformats.org/officeDocument/2006/relationships/image" Target="../media/image1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jpg"/><Relationship Id="rId4" Type="http://schemas.openxmlformats.org/officeDocument/2006/relationships/image" Target="../media/image2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5" Type="http://schemas.openxmlformats.org/officeDocument/2006/relationships/image" Target="../media/image34.jpg"/><Relationship Id="rId6" Type="http://schemas.openxmlformats.org/officeDocument/2006/relationships/image" Target="../media/image38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jpg"/><Relationship Id="rId4" Type="http://schemas.openxmlformats.org/officeDocument/2006/relationships/image" Target="../media/image2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3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2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6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5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1.jpg"/><Relationship Id="rId4" Type="http://schemas.openxmlformats.org/officeDocument/2006/relationships/image" Target="../media/image37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9.jpg"/><Relationship Id="rId4" Type="http://schemas.openxmlformats.org/officeDocument/2006/relationships/image" Target="../media/image44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4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5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6.jpg"/><Relationship Id="rId4" Type="http://schemas.openxmlformats.org/officeDocument/2006/relationships/image" Target="../media/image40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9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7.jpg"/><Relationship Id="rId4" Type="http://schemas.openxmlformats.org/officeDocument/2006/relationships/image" Target="../media/image48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2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3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6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8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1.jpg"/><Relationship Id="rId4" Type="http://schemas.openxmlformats.org/officeDocument/2006/relationships/image" Target="../media/image57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6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9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63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68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62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61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60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70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67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7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75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4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6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73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65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74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88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90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89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77.jpg"/><Relationship Id="rId4" Type="http://schemas.openxmlformats.org/officeDocument/2006/relationships/image" Target="../media/image7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78.jpg"/><Relationship Id="rId4" Type="http://schemas.openxmlformats.org/officeDocument/2006/relationships/image" Target="../media/image76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79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87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81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83.jpg"/><Relationship Id="rId4" Type="http://schemas.openxmlformats.org/officeDocument/2006/relationships/image" Target="../media/image80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85.jpg"/><Relationship Id="rId4" Type="http://schemas.openxmlformats.org/officeDocument/2006/relationships/image" Target="../media/image92.jp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84.jp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91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93.jpg"/><Relationship Id="rId4" Type="http://schemas.openxmlformats.org/officeDocument/2006/relationships/image" Target="../media/image94.jp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8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86.jp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95.jp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100.jp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96.jp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97.jpg"/><Relationship Id="rId4" Type="http://schemas.openxmlformats.org/officeDocument/2006/relationships/image" Target="../media/image99.jp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101.jp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9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105.jp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104.jp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103.jpg"/><Relationship Id="rId4" Type="http://schemas.openxmlformats.org/officeDocument/2006/relationships/image" Target="../media/image107.jp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106.jp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109.jp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110.jpg"/><Relationship Id="rId4" Type="http://schemas.openxmlformats.org/officeDocument/2006/relationships/image" Target="../media/image102.jp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113.jp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112.jp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108.jp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1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/>
          <p:nvPr/>
        </p:nvSpPr>
        <p:spPr>
          <a:xfrm>
            <a:off x="360000" y="333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collection of sonnets (mostly in Lithuanian)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7"/>
          <p:cNvSpPr/>
          <p:nvPr/>
        </p:nvSpPr>
        <p:spPr>
          <a:xfrm>
            <a:off x="540000" y="4680000"/>
            <a:ext cx="9179640" cy="2519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2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0" i="1" lang="en-GB" sz="22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Pierre-Édouard Lémontey</a:t>
            </a:r>
            <a:r>
              <a:rPr b="0" i="0" lang="en-GB" sz="22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classic</a:t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wizard's outburst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6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None/>
            </a:pPr>
            <a:r>
              <a:rPr b="1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56000"/>
            <a:ext cx="10079640" cy="503928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6"/>
          <p:cNvSpPr/>
          <p:nvPr/>
        </p:nvSpPr>
        <p:spPr>
          <a:xfrm>
            <a:off x="6264000" y="2016000"/>
            <a:ext cx="3095640" cy="1079640"/>
          </a:xfrm>
          <a:prstGeom prst="wedgeRoundRectCallout">
            <a:avLst>
              <a:gd fmla="val -87305" name="adj1"/>
              <a:gd fmla="val -34675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Četvrti korak: Zabilježite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značajne nalaze…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Da, Ivane?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6"/>
          <p:cNvSpPr/>
          <p:nvPr/>
        </p:nvSpPr>
        <p:spPr>
          <a:xfrm>
            <a:off x="2304000" y="4608000"/>
            <a:ext cx="2375640" cy="863640"/>
          </a:xfrm>
          <a:prstGeom prst="wedgeRoundRectCallout">
            <a:avLst>
              <a:gd fmla="val -98611" name="adj1"/>
              <a:gd fmla="val -30884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Gdje bismo trebali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snimiti ove stvari?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6"/>
          <p:cNvSpPr/>
          <p:nvPr/>
        </p:nvSpPr>
        <p:spPr>
          <a:xfrm>
            <a:off x="6480000" y="5472000"/>
            <a:ext cx="3383640" cy="719640"/>
          </a:xfrm>
          <a:prstGeom prst="wedgeRoundRectCallout">
            <a:avLst>
              <a:gd fmla="val -94087" name="adj1"/>
              <a:gd fmla="val -498324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Dobro pitanje, Ivane. Zbog--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Ispričajte me?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26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 you for listening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126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Any questions?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wizard's outburst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40" y="1482480"/>
            <a:ext cx="3981600" cy="530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0000" y="3096000"/>
            <a:ext cx="5328000" cy="266364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7"/>
          <p:cNvSpPr/>
          <p:nvPr/>
        </p:nvSpPr>
        <p:spPr>
          <a:xfrm>
            <a:off x="5686560" y="2016000"/>
            <a:ext cx="3457080" cy="1080000"/>
          </a:xfrm>
          <a:prstGeom prst="wedgeRoundRectCallout">
            <a:avLst>
              <a:gd fmla="val 40722" name="adj1"/>
              <a:gd fmla="val 121615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Tko je dovraga ovaj kreten?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7"/>
          <p:cNvSpPr/>
          <p:nvPr/>
        </p:nvSpPr>
        <p:spPr>
          <a:xfrm>
            <a:off x="2158560" y="1512000"/>
            <a:ext cx="3457080" cy="1080000"/>
          </a:xfrm>
          <a:prstGeom prst="wedgeRoundRectCallout">
            <a:avLst>
              <a:gd fmla="val -53569" name="adj1"/>
              <a:gd fmla="val 96166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Gentlemen, I demand that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permit me examine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lips!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8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Aims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8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Noto Sans Symbols"/>
              <a:buChar char="●"/>
            </a:pP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Attain a basic familiarity with </a:t>
            </a:r>
            <a:r>
              <a:rPr b="1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South-Eastern European health and safety legislation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Noto Sans Symbols"/>
              <a:buChar char="●"/>
            </a:pP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Be able to distinguish between </a:t>
            </a:r>
            <a:r>
              <a:rPr b="1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quite specific descriptions of events in the recent past</a:t>
            </a: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presumed foreshadowing that in hindsight was obviously outrageously fanciful</a:t>
            </a: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Noto Sans Symbols"/>
              <a:buChar char="●"/>
            </a:pP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Understand some common budgetary concerns when manufacturing </a:t>
            </a:r>
            <a:r>
              <a:rPr b="1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"rustic-chic" tableware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None/>
            </a:pPr>
            <a:r>
              <a:rPr b="1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Flantamperous-Wedge sisters (now)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5040" y="1458000"/>
            <a:ext cx="7122600" cy="534204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9"/>
          <p:cNvSpPr/>
          <p:nvPr/>
        </p:nvSpPr>
        <p:spPr>
          <a:xfrm>
            <a:off x="1368000" y="1656000"/>
            <a:ext cx="3815640" cy="1367640"/>
          </a:xfrm>
          <a:prstGeom prst="cloudCallout">
            <a:avLst>
              <a:gd fmla="val 54374" name="adj1"/>
              <a:gd fmla="val 57416" name="adj2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the hell was that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noise? I hope Vanessa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awake...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Flantamperous-Wedge sisters (now)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5040" y="1458000"/>
            <a:ext cx="7122600" cy="534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8000" y="1728000"/>
            <a:ext cx="2595600" cy="460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Flantamperous-Wedge sisters (now)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000" y="1472400"/>
            <a:ext cx="8279640" cy="533196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1"/>
          <p:cNvSpPr/>
          <p:nvPr/>
        </p:nvSpPr>
        <p:spPr>
          <a:xfrm>
            <a:off x="4608000" y="1584000"/>
            <a:ext cx="3023640" cy="1367640"/>
          </a:xfrm>
          <a:prstGeom prst="wedgeRoundRectCallout">
            <a:avLst>
              <a:gd fmla="val -112166" name="adj1"/>
              <a:gd fmla="val 67097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Hey! Can I help you?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 you want?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of us are trying to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sleep, you know!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41"/>
          <p:cNvSpPr/>
          <p:nvPr/>
        </p:nvSpPr>
        <p:spPr>
          <a:xfrm>
            <a:off x="5544000" y="5040000"/>
            <a:ext cx="2807640" cy="1439640"/>
          </a:xfrm>
          <a:prstGeom prst="wedgeRoundRectCallout">
            <a:avLst>
              <a:gd fmla="val -151203" name="adj1"/>
              <a:gd fmla="val -167870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you throwing…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Paperback books?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2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Pad Thai-plomacy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000" y="1499400"/>
            <a:ext cx="9395640" cy="528768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42"/>
          <p:cNvSpPr/>
          <p:nvPr/>
        </p:nvSpPr>
        <p:spPr>
          <a:xfrm>
            <a:off x="216000" y="4320000"/>
            <a:ext cx="3311640" cy="1655640"/>
          </a:xfrm>
          <a:prstGeom prst="wedgeRoundRectCallout">
            <a:avLst>
              <a:gd fmla="val 33402" name="adj1"/>
              <a:gd fmla="val -173842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It's really big back home,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actually. All the kids are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saying "my whole life's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 is in this glass", and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 on and so forth.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42"/>
          <p:cNvSpPr/>
          <p:nvPr/>
        </p:nvSpPr>
        <p:spPr>
          <a:xfrm>
            <a:off x="5472000" y="2880000"/>
            <a:ext cx="3311640" cy="1727640"/>
          </a:xfrm>
          <a:prstGeom prst="wedgeRoundRectCallout">
            <a:avLst>
              <a:gd fmla="val -76907" name="adj1"/>
              <a:gd fmla="val -68347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Ah, I never can understand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trends. What does it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 mean: "you're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right to be skeptical"?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Skeptical about what?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3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Pad Thai-plomacy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000" y="1499400"/>
            <a:ext cx="9395640" cy="528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42840" y="4248000"/>
            <a:ext cx="2512800" cy="25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43"/>
          <p:cNvSpPr/>
          <p:nvPr/>
        </p:nvSpPr>
        <p:spPr>
          <a:xfrm>
            <a:off x="6624000" y="1800000"/>
            <a:ext cx="2663640" cy="1655640"/>
          </a:xfrm>
          <a:prstGeom prst="wedgeRoundRectCallout">
            <a:avLst>
              <a:gd fmla="val 27027" name="adj1"/>
              <a:gd fmla="val 116310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'tis I! 'tis I, a sentient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Pad Thai! Here to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confer great wisdom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'pon thy. Et cetera.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get the point.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43"/>
          <p:cNvSpPr/>
          <p:nvPr/>
        </p:nvSpPr>
        <p:spPr>
          <a:xfrm>
            <a:off x="4824000" y="4896000"/>
            <a:ext cx="2375640" cy="1295640"/>
          </a:xfrm>
          <a:prstGeom prst="wedgeRoundRectCallout">
            <a:avLst>
              <a:gd fmla="val -67888" name="adj1"/>
              <a:gd fmla="val -225282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Hmm, I'm really not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sure I do, though...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4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Hyper-specific writer's block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000" y="1476000"/>
            <a:ext cx="9442440" cy="53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4"/>
          <p:cNvSpPr/>
          <p:nvPr/>
        </p:nvSpPr>
        <p:spPr>
          <a:xfrm>
            <a:off x="360000" y="3024000"/>
            <a:ext cx="4103640" cy="2231640"/>
          </a:xfrm>
          <a:prstGeom prst="cloudCallout">
            <a:avLst>
              <a:gd fmla="val 19430" name="adj1"/>
              <a:gd fmla="val 104587" name="adj2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Alas, my wavering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inspiration seems directly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proportional to the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specificity of my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book titles...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5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Hyper-specific writer's block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000" y="1476000"/>
            <a:ext cx="9442440" cy="53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5"/>
          <p:cNvSpPr/>
          <p:nvPr/>
        </p:nvSpPr>
        <p:spPr>
          <a:xfrm>
            <a:off x="360000" y="3024000"/>
            <a:ext cx="4103640" cy="2231640"/>
          </a:xfrm>
          <a:prstGeom prst="cloudCallout">
            <a:avLst>
              <a:gd fmla="val 19430" name="adj1"/>
              <a:gd fmla="val 104587" name="adj2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Still, if I could finish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"Thickening Gum" and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"10 Ways to Prepare a Zanat",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then I can finish this!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wizard's outburst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8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None/>
            </a:pPr>
            <a:r>
              <a:rPr b="1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000" y="1442880"/>
            <a:ext cx="8063640" cy="536076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8"/>
          <p:cNvSpPr/>
          <p:nvPr/>
        </p:nvSpPr>
        <p:spPr>
          <a:xfrm>
            <a:off x="1224000" y="1980000"/>
            <a:ext cx="2807640" cy="1475640"/>
          </a:xfrm>
          <a:prstGeom prst="wedgeRoundRectCallout">
            <a:avLst>
              <a:gd fmla="val -73532" name="adj1"/>
              <a:gd fmla="val 141388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Znate li kada bi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trebala biti završena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Stjepanova zapovijed?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8"/>
          <p:cNvSpPr/>
          <p:nvPr/>
        </p:nvSpPr>
        <p:spPr>
          <a:xfrm>
            <a:off x="6948000" y="2160000"/>
            <a:ext cx="2339640" cy="1151640"/>
          </a:xfrm>
          <a:prstGeom prst="wedgeRoundRectCallout">
            <a:avLst>
              <a:gd fmla="val -64564" name="adj1"/>
              <a:gd fmla="val 57087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Jebi Stjepana!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Bit će spremno kad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bude spremno.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6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"Work sucks, I know"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6000" y="1476000"/>
            <a:ext cx="7055640" cy="529092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6"/>
          <p:cNvSpPr/>
          <p:nvPr/>
        </p:nvSpPr>
        <p:spPr>
          <a:xfrm>
            <a:off x="288000" y="2160000"/>
            <a:ext cx="3527640" cy="2159640"/>
          </a:xfrm>
          <a:prstGeom prst="wedgeRoundRectCallout">
            <a:avLst>
              <a:gd fmla="val 119263" name="adj1"/>
              <a:gd fmla="val 18351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Ivane, dođi vidjeti!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Improvizirano kazalište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 mojoj zdjeli sa žitaricama!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7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Improvizirano kazalište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47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Characters: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None/>
            </a:pP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Jimmy Cereal – just an oat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None/>
            </a:pP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Manfred Surveillance – much more than just an oat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None/>
            </a:pP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Phillippa Handshake – not an oat, not yet a woman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None/>
            </a:pP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None/>
            </a:pP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8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Improvizirano kazalište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7880" y="1512000"/>
            <a:ext cx="6971760" cy="522864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8"/>
          <p:cNvSpPr/>
          <p:nvPr/>
        </p:nvSpPr>
        <p:spPr>
          <a:xfrm>
            <a:off x="360000" y="1584000"/>
            <a:ext cx="2879640" cy="1871640"/>
          </a:xfrm>
          <a:prstGeom prst="wedgeRoundRectCallout">
            <a:avLst>
              <a:gd fmla="val 64782" name="adj1"/>
              <a:gd fmla="val 33268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Ok so here me out.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Idea for an improvised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dramatic thing: working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 – "Old Hummus in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Greater Manchester"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8"/>
          <p:cNvSpPr/>
          <p:nvPr/>
        </p:nvSpPr>
        <p:spPr>
          <a:xfrm>
            <a:off x="7236000" y="2124000"/>
            <a:ext cx="2591640" cy="1439640"/>
          </a:xfrm>
          <a:prstGeom prst="wedgeRoundRectCallout">
            <a:avLst>
              <a:gd fmla="val -51467" name="adj1"/>
              <a:gd fmla="val 91037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I'm hooked already.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What's it about?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9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Improvizirano kazalište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7880" y="1512000"/>
            <a:ext cx="6971760" cy="522864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9"/>
          <p:cNvSpPr/>
          <p:nvPr/>
        </p:nvSpPr>
        <p:spPr>
          <a:xfrm>
            <a:off x="360000" y="1584000"/>
            <a:ext cx="2879640" cy="1871640"/>
          </a:xfrm>
          <a:prstGeom prst="wedgeRoundRectCallout">
            <a:avLst>
              <a:gd fmla="val 64782" name="adj1"/>
              <a:gd fmla="val 33268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 it's basically just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bloke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exhaustively making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vowel sounds–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49"/>
          <p:cNvSpPr/>
          <p:nvPr/>
        </p:nvSpPr>
        <p:spPr>
          <a:xfrm>
            <a:off x="7236000" y="2124000"/>
            <a:ext cx="2591640" cy="1439640"/>
          </a:xfrm>
          <a:prstGeom prst="wedgeRoundRectCallout">
            <a:avLst>
              <a:gd fmla="val -51467" name="adj1"/>
              <a:gd fmla="val 91037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Sounds compelling,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but...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9"/>
          <p:cNvSpPr/>
          <p:nvPr/>
        </p:nvSpPr>
        <p:spPr>
          <a:xfrm>
            <a:off x="144000" y="4248000"/>
            <a:ext cx="2879640" cy="1871640"/>
          </a:xfrm>
          <a:prstGeom prst="wedgeRoundRectCallout">
            <a:avLst>
              <a:gd fmla="val 71259" name="adj1"/>
              <a:gd fmla="val -105773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Until one day he wakes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 and realises that he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not actually in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Greater Manchester.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9"/>
          <p:cNvSpPr/>
          <p:nvPr/>
        </p:nvSpPr>
        <p:spPr>
          <a:xfrm>
            <a:off x="6840000" y="4680000"/>
            <a:ext cx="3023640" cy="1295640"/>
          </a:xfrm>
          <a:prstGeom prst="wedgeRoundRectCallout">
            <a:avLst>
              <a:gd fmla="val -41953" name="adj1"/>
              <a:gd fmla="val -88402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Ah, there it is! Another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instant classic, Manfred!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0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Hyper-specific writer's block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000" y="1476000"/>
            <a:ext cx="9442440" cy="53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50"/>
          <p:cNvSpPr/>
          <p:nvPr/>
        </p:nvSpPr>
        <p:spPr>
          <a:xfrm>
            <a:off x="360000" y="2808000"/>
            <a:ext cx="4463640" cy="2447640"/>
          </a:xfrm>
          <a:prstGeom prst="cloudCallout">
            <a:avLst>
              <a:gd fmla="val 13833" name="adj1"/>
              <a:gd fmla="val 99768" name="adj2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Anyway, my as-yet unborn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great nephew is bound to be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quite the literary prodigy. He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 surely help with proofing.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wizard's outburst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40" y="1482480"/>
            <a:ext cx="3981600" cy="530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0000" y="3096000"/>
            <a:ext cx="5328000" cy="266364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51"/>
          <p:cNvSpPr/>
          <p:nvPr/>
        </p:nvSpPr>
        <p:spPr>
          <a:xfrm>
            <a:off x="6048000" y="1943640"/>
            <a:ext cx="3457080" cy="1080000"/>
          </a:xfrm>
          <a:prstGeom prst="wedgeRoundRectCallout">
            <a:avLst>
              <a:gd fmla="val 28861" name="adj1"/>
              <a:gd fmla="val 168351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Može li ga itko razumjeti?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1"/>
          <p:cNvSpPr/>
          <p:nvPr/>
        </p:nvSpPr>
        <p:spPr>
          <a:xfrm>
            <a:off x="2158560" y="1512000"/>
            <a:ext cx="3457080" cy="1080000"/>
          </a:xfrm>
          <a:prstGeom prst="wedgeRoundRectCallout">
            <a:avLst>
              <a:gd fmla="val -53569" name="adj1"/>
              <a:gd fmla="val 96166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Lips! Lips, yes? I need to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take a look at them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immediately.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2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wizard's outburst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40" y="1482480"/>
            <a:ext cx="3981600" cy="530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0000" y="3096000"/>
            <a:ext cx="5328000" cy="266364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52"/>
          <p:cNvSpPr/>
          <p:nvPr/>
        </p:nvSpPr>
        <p:spPr>
          <a:xfrm>
            <a:off x="6048000" y="1943640"/>
            <a:ext cx="3457080" cy="1080000"/>
          </a:xfrm>
          <a:prstGeom prst="wedgeRoundRectCallout">
            <a:avLst>
              <a:gd fmla="val -78162" name="adj1"/>
              <a:gd fmla="val 219685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Govori nešto o... Usnama?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52"/>
          <p:cNvSpPr/>
          <p:nvPr/>
        </p:nvSpPr>
        <p:spPr>
          <a:xfrm>
            <a:off x="2158560" y="1512000"/>
            <a:ext cx="3457080" cy="1080000"/>
          </a:xfrm>
          <a:prstGeom prst="wedgeRoundRectCallout">
            <a:avLst>
              <a:gd fmla="val -53569" name="adj1"/>
              <a:gd fmla="val 96166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Look there's no need to be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alarmed. It's not like this is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kind of </a:t>
            </a:r>
            <a:r>
              <a:rPr b="0" i="1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lip heist...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3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Flantamperous-Wedge sisters (now)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000" y="1472400"/>
            <a:ext cx="8279640" cy="533196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53"/>
          <p:cNvSpPr/>
          <p:nvPr/>
        </p:nvSpPr>
        <p:spPr>
          <a:xfrm>
            <a:off x="4608000" y="1584000"/>
            <a:ext cx="3167640" cy="2231640"/>
          </a:xfrm>
          <a:prstGeom prst="wedgeRoundRectCallout">
            <a:avLst>
              <a:gd fmla="val -109342" name="adj1"/>
              <a:gd fmla="val 21777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you want me to read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book? Is that it? What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book is it, anyway?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"A guide to"… What? OK,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I'll just take a look at one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them and see...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4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Flantamperous-Wedge sisters (now)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000" y="2916000"/>
            <a:ext cx="2735640" cy="340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2000" y="3034800"/>
            <a:ext cx="2735640" cy="340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00000" y="2242800"/>
            <a:ext cx="2735640" cy="340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88000" y="2143800"/>
            <a:ext cx="3239640" cy="4037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5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Flantamperous-Wedge sisters (now)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000" y="1472400"/>
            <a:ext cx="8279640" cy="533196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55"/>
          <p:cNvSpPr/>
          <p:nvPr/>
        </p:nvSpPr>
        <p:spPr>
          <a:xfrm>
            <a:off x="4608000" y="1584000"/>
            <a:ext cx="2807640" cy="1871640"/>
          </a:xfrm>
          <a:prstGeom prst="wedgeRoundRectCallout">
            <a:avLst>
              <a:gd fmla="val -116949" name="adj1"/>
              <a:gd fmla="val 35578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know these are all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empty, right?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55"/>
          <p:cNvSpPr/>
          <p:nvPr/>
        </p:nvSpPr>
        <p:spPr>
          <a:xfrm>
            <a:off x="5760000" y="4608000"/>
            <a:ext cx="2519640" cy="1079640"/>
          </a:xfrm>
          <a:prstGeom prst="wedgeRoundRectCallout">
            <a:avLst>
              <a:gd fmla="val 78763" name="adj1"/>
              <a:gd fmla="val 105347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 the preface!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wizard's outburst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9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None/>
            </a:pPr>
            <a:r>
              <a:rPr b="1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000" y="1442880"/>
            <a:ext cx="8063640" cy="536076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9"/>
          <p:cNvSpPr/>
          <p:nvPr/>
        </p:nvSpPr>
        <p:spPr>
          <a:xfrm>
            <a:off x="1224000" y="2448000"/>
            <a:ext cx="2951640" cy="1007640"/>
          </a:xfrm>
          <a:prstGeom prst="wedgeRoundRectCallout">
            <a:avLst>
              <a:gd fmla="val -72384" name="adj1"/>
              <a:gd fmla="val 183805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Hej, ne pucaj u glasnik!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Osjećam se isto kao i ti.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9"/>
          <p:cNvSpPr/>
          <p:nvPr/>
        </p:nvSpPr>
        <p:spPr>
          <a:xfrm>
            <a:off x="6948000" y="2088000"/>
            <a:ext cx="2555640" cy="1223640"/>
          </a:xfrm>
          <a:prstGeom prst="wedgeRoundRectCallout">
            <a:avLst>
              <a:gd fmla="val -63333" name="adj1"/>
              <a:gd fmla="val 56671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 dobro, samo da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obavimo, hoćemo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6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wizard's outburst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40" y="1482480"/>
            <a:ext cx="3981600" cy="530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0000" y="3096000"/>
            <a:ext cx="5328000" cy="266364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56"/>
          <p:cNvSpPr/>
          <p:nvPr/>
        </p:nvSpPr>
        <p:spPr>
          <a:xfrm>
            <a:off x="6264000" y="2160000"/>
            <a:ext cx="3241080" cy="863640"/>
          </a:xfrm>
          <a:prstGeom prst="wedgeRoundRectCallout">
            <a:avLst>
              <a:gd fmla="val -69875" name="adj1"/>
              <a:gd fmla="val 176944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Jeste li revizor? Ovaj…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Audit– Auditor?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6"/>
          <p:cNvSpPr/>
          <p:nvPr/>
        </p:nvSpPr>
        <p:spPr>
          <a:xfrm>
            <a:off x="1800000" y="4967640"/>
            <a:ext cx="3745080" cy="1584000"/>
          </a:xfrm>
          <a:prstGeom prst="wedgeRoundRectCallout">
            <a:avLst>
              <a:gd fmla="val -43495" name="adj1"/>
              <a:gd fmla="val -149250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What? No I am demonstrably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wizard. Came from the Four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Caves, all about the lips now.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It's harvesting season, baby!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7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Old Hummus in Greater Manchester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0" name="Google Shape;360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400" y="1461240"/>
            <a:ext cx="7959240" cy="530856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57"/>
          <p:cNvSpPr/>
          <p:nvPr/>
        </p:nvSpPr>
        <p:spPr>
          <a:xfrm>
            <a:off x="5112000" y="1728000"/>
            <a:ext cx="3743640" cy="1943640"/>
          </a:xfrm>
          <a:prstGeom prst="wedgeRoundRectCallout">
            <a:avLst>
              <a:gd fmla="val -50777" name="adj1"/>
              <a:gd fmla="val 65976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Ahh! Eeeee! Oooh! Owwww!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Aoowww! Euuuwww! Eurrghhh!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Awwww! Aargh! Aaaaaa!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Eh! Eh! Ih! O! Ohhh! Oi! Oooh!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Uh! A! Ayyyy! Ah! Or! Eu! Aye!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8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Old Hummus in Greater Manchester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Google Shape;36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400" y="1461240"/>
            <a:ext cx="7959240" cy="530856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58"/>
          <p:cNvSpPr/>
          <p:nvPr/>
        </p:nvSpPr>
        <p:spPr>
          <a:xfrm>
            <a:off x="5112000" y="1728000"/>
            <a:ext cx="3743640" cy="1943640"/>
          </a:xfrm>
          <a:prstGeom prst="wedgeRoundRectCallout">
            <a:avLst>
              <a:gd fmla="val -50777" name="adj1"/>
              <a:gd fmla="val 65976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Wait a second… This doesn't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look like Greater Manchester…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 then, where have I been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these years?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9"/>
          <p:cNvSpPr/>
          <p:nvPr/>
        </p:nvSpPr>
        <p:spPr>
          <a:xfrm>
            <a:off x="288000" y="360000"/>
            <a:ext cx="9431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Flantamperous-Wedge sisters (then)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Google Shape;374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000" y="1499040"/>
            <a:ext cx="7991640" cy="531396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59"/>
          <p:cNvSpPr/>
          <p:nvPr/>
        </p:nvSpPr>
        <p:spPr>
          <a:xfrm>
            <a:off x="6192000" y="2016000"/>
            <a:ext cx="3167640" cy="1583640"/>
          </a:xfrm>
          <a:prstGeom prst="wedgeRoundRectCallout">
            <a:avLst>
              <a:gd fmla="val -91379" name="adj1"/>
              <a:gd fmla="val 68856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Come on Michelle, keep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up! We can cut through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alleyway just over here.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59"/>
          <p:cNvSpPr/>
          <p:nvPr/>
        </p:nvSpPr>
        <p:spPr>
          <a:xfrm>
            <a:off x="360000" y="3096000"/>
            <a:ext cx="3311640" cy="2231640"/>
          </a:xfrm>
          <a:prstGeom prst="wedgeRoundRectCallout">
            <a:avLst>
              <a:gd fmla="val 37421" name="adj1"/>
              <a:gd fmla="val 114245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Slow down a bit, would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you? I need to practice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walking at a "gentle" pace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case I'm someday cast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 biopic about someone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 walks with that general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cadence.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0"/>
          <p:cNvSpPr/>
          <p:nvPr/>
        </p:nvSpPr>
        <p:spPr>
          <a:xfrm>
            <a:off x="288000" y="360000"/>
            <a:ext cx="9431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Flantamperous-Wedge sisters (then)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000" y="1499040"/>
            <a:ext cx="7991640" cy="531396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60"/>
          <p:cNvSpPr/>
          <p:nvPr/>
        </p:nvSpPr>
        <p:spPr>
          <a:xfrm>
            <a:off x="6120000" y="4680000"/>
            <a:ext cx="3167640" cy="1583640"/>
          </a:xfrm>
          <a:prstGeom prst="wedgeRoundRectCallout">
            <a:avLst>
              <a:gd fmla="val -92300" name="adj1"/>
              <a:gd fmla="val -96712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Already clocked him. Is it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just me, or does it look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like he's trying to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say something to us?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60"/>
          <p:cNvSpPr/>
          <p:nvPr/>
        </p:nvSpPr>
        <p:spPr>
          <a:xfrm>
            <a:off x="144000" y="1728000"/>
            <a:ext cx="3311640" cy="1367640"/>
          </a:xfrm>
          <a:prstGeom prst="wedgeRoundRectCallout">
            <a:avLst>
              <a:gd fmla="val 32171" name="adj1"/>
              <a:gd fmla="val 320476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Hey, what's that over there?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you see it? Looks like a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badger or something!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Pad Thai-plomacy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0" name="Google Shape;390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000" y="1499400"/>
            <a:ext cx="9395640" cy="528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42840" y="4248000"/>
            <a:ext cx="2512800" cy="25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61"/>
          <p:cNvSpPr/>
          <p:nvPr/>
        </p:nvSpPr>
        <p:spPr>
          <a:xfrm>
            <a:off x="5544000" y="1499400"/>
            <a:ext cx="4175640" cy="1956240"/>
          </a:xfrm>
          <a:prstGeom prst="wedgeRoundRectCallout">
            <a:avLst>
              <a:gd fmla="val 25000" name="adj1"/>
              <a:gd fmla="val 106143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Well then, allow me to elaborate.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Sometimes we bear witness to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events that seem premised upon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either implausible nonsense or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downright whimsy...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61"/>
          <p:cNvSpPr/>
          <p:nvPr/>
        </p:nvSpPr>
        <p:spPr>
          <a:xfrm>
            <a:off x="4824000" y="4896000"/>
            <a:ext cx="2375640" cy="1295640"/>
          </a:xfrm>
          <a:prstGeom prst="wedgeRoundRectCallout">
            <a:avLst>
              <a:gd fmla="val -67888" name="adj1"/>
              <a:gd fmla="val -225282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Yes, I can see that.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61"/>
          <p:cNvSpPr/>
          <p:nvPr/>
        </p:nvSpPr>
        <p:spPr>
          <a:xfrm>
            <a:off x="1008000" y="5472000"/>
            <a:ext cx="2375640" cy="1295640"/>
          </a:xfrm>
          <a:prstGeom prst="wedgeRoundRectCallout">
            <a:avLst>
              <a:gd fmla="val -7162" name="adj1"/>
              <a:gd fmla="val -206925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Seen it all before,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2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Pad Thai-plomacy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0" name="Google Shape;400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000" y="1499400"/>
            <a:ext cx="9395640" cy="528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42840" y="4248000"/>
            <a:ext cx="2512800" cy="25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62"/>
          <p:cNvSpPr/>
          <p:nvPr/>
        </p:nvSpPr>
        <p:spPr>
          <a:xfrm>
            <a:off x="5544000" y="1499400"/>
            <a:ext cx="4175640" cy="1956240"/>
          </a:xfrm>
          <a:prstGeom prst="wedgeRoundRectCallout">
            <a:avLst>
              <a:gd fmla="val 25000" name="adj1"/>
              <a:gd fmla="val 106143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thing is, such contrived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unfoldings quite often convey no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actual meaning, nor have any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impact whatsoever on one's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conceived "narrative arc"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62"/>
          <p:cNvSpPr/>
          <p:nvPr/>
        </p:nvSpPr>
        <p:spPr>
          <a:xfrm>
            <a:off x="4608000" y="4896000"/>
            <a:ext cx="2591640" cy="1295640"/>
          </a:xfrm>
          <a:prstGeom prst="wedgeRoundRectCallout">
            <a:avLst>
              <a:gd fmla="val -58050" name="adj1"/>
              <a:gd fmla="val -225254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yet, they cannot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easily dismissed.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they? No. But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maybe also... Yes?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3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Improvizirano kazalište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" name="Google Shape;409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7880" y="1512000"/>
            <a:ext cx="6971760" cy="522864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63"/>
          <p:cNvSpPr/>
          <p:nvPr/>
        </p:nvSpPr>
        <p:spPr>
          <a:xfrm>
            <a:off x="7056000" y="1584000"/>
            <a:ext cx="2807640" cy="1511640"/>
          </a:xfrm>
          <a:prstGeom prst="wedgeRoundRectCallout">
            <a:avLst>
              <a:gd fmla="val -48106" name="adj1"/>
              <a:gd fmla="val 116055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Damn! Emotional stuff.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 where </a:t>
            </a:r>
            <a:r>
              <a:rPr b="0" i="1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had 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been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that time, then?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63"/>
          <p:cNvSpPr/>
          <p:nvPr/>
        </p:nvSpPr>
        <p:spPr>
          <a:xfrm>
            <a:off x="144000" y="4248000"/>
            <a:ext cx="2879640" cy="1871640"/>
          </a:xfrm>
          <a:prstGeom prst="wedgeRoundRectCallout">
            <a:avLst>
              <a:gd fmla="val 71259" name="adj1"/>
              <a:gd fmla="val -105773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Oh just somewhere near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Stoke I think. It doesn't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 up making much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difference to him in the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end, though...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63"/>
          <p:cNvSpPr/>
          <p:nvPr/>
        </p:nvSpPr>
        <p:spPr>
          <a:xfrm>
            <a:off x="7128000" y="5229000"/>
            <a:ext cx="2807640" cy="1511640"/>
          </a:xfrm>
          <a:prstGeom prst="wedgeRoundRectCallout">
            <a:avLst>
              <a:gd fmla="val -92592" name="adj1"/>
              <a:gd fmla="val -67111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Well if that ain't the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truth! Nothing ever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does...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6000" y="1512000"/>
            <a:ext cx="7631640" cy="505980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64"/>
          <p:cNvSpPr/>
          <p:nvPr/>
        </p:nvSpPr>
        <p:spPr>
          <a:xfrm>
            <a:off x="288000" y="1512000"/>
            <a:ext cx="4391640" cy="2375640"/>
          </a:xfrm>
          <a:prstGeom prst="wedgeRoundRectCallout">
            <a:avLst>
              <a:gd fmla="val 46393" name="adj1"/>
              <a:gd fmla="val 66194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Badger? Pfft, this is a fox you're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dealing with! Well, kind of – I'm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sort of mostly hallucinatory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(yeah, you've had a few), but for all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intents and purposes I'm basically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fox. You know what it's like.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64"/>
          <p:cNvSpPr/>
          <p:nvPr/>
        </p:nvSpPr>
        <p:spPr>
          <a:xfrm>
            <a:off x="288000" y="360000"/>
            <a:ext cx="9431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Flantamperous-Wedge sisters (then)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6000" y="1512000"/>
            <a:ext cx="7631640" cy="505980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65"/>
          <p:cNvSpPr/>
          <p:nvPr/>
        </p:nvSpPr>
        <p:spPr>
          <a:xfrm>
            <a:off x="288000" y="1512000"/>
            <a:ext cx="4391640" cy="2375640"/>
          </a:xfrm>
          <a:prstGeom prst="wedgeRoundRectCallout">
            <a:avLst>
              <a:gd fmla="val 46393" name="adj1"/>
              <a:gd fmla="val 66194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Vanessa, Michelle, it's been real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good to meet ya. Really. But never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mind all that! I have big, big dreams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you two. Big dreams. And it all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starts with you breaking into that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factory there and grabbing me a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regular ol' barrel o' yeast!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65"/>
          <p:cNvSpPr/>
          <p:nvPr/>
        </p:nvSpPr>
        <p:spPr>
          <a:xfrm>
            <a:off x="288000" y="360000"/>
            <a:ext cx="9431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Flantamperous-Wedge sisters (then)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wizard's outburst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0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None/>
            </a:pPr>
            <a:r>
              <a:rPr b="1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000" y="1442880"/>
            <a:ext cx="8063640" cy="536076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0"/>
          <p:cNvSpPr/>
          <p:nvPr/>
        </p:nvSpPr>
        <p:spPr>
          <a:xfrm>
            <a:off x="1368000" y="3744000"/>
            <a:ext cx="2447640" cy="1151640"/>
          </a:xfrm>
          <a:prstGeom prst="wedgeRoundRectCallout">
            <a:avLst>
              <a:gd fmla="val -76995" name="adj1"/>
              <a:gd fmla="val 154587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Postoji li besplatna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hrana?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0"/>
          <p:cNvSpPr/>
          <p:nvPr/>
        </p:nvSpPr>
        <p:spPr>
          <a:xfrm>
            <a:off x="6948000" y="2088000"/>
            <a:ext cx="2555640" cy="1223640"/>
          </a:xfrm>
          <a:prstGeom prst="wedgeRoundRectCallout">
            <a:avLst>
              <a:gd fmla="val -63333" name="adj1"/>
              <a:gd fmla="val 56671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bože, ne ove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gluposti!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0"/>
          <p:cNvSpPr/>
          <p:nvPr/>
        </p:nvSpPr>
        <p:spPr>
          <a:xfrm>
            <a:off x="1296000" y="2160000"/>
            <a:ext cx="3095640" cy="1079640"/>
          </a:xfrm>
          <a:prstGeom prst="wedgeRoundRectCallout">
            <a:avLst>
              <a:gd fmla="val -76541" name="adj1"/>
              <a:gd fmla="val -95250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Dečki, brifing o zdravlju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sigurnosti uskoro počinje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6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Flantamperous-Wedge sisters (now)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40" y="1808640"/>
            <a:ext cx="9964800" cy="45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7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wizard's outburst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40" y="1482480"/>
            <a:ext cx="3981600" cy="530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0000" y="3096000"/>
            <a:ext cx="5328000" cy="266364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67"/>
          <p:cNvSpPr/>
          <p:nvPr/>
        </p:nvSpPr>
        <p:spPr>
          <a:xfrm>
            <a:off x="6264000" y="2160000"/>
            <a:ext cx="3241080" cy="863640"/>
          </a:xfrm>
          <a:prstGeom prst="wedgeRoundRectCallout">
            <a:avLst>
              <a:gd fmla="val 31097" name="adj1"/>
              <a:gd fmla="val 209888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Oprosti, što?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67"/>
          <p:cNvSpPr/>
          <p:nvPr/>
        </p:nvSpPr>
        <p:spPr>
          <a:xfrm>
            <a:off x="1512000" y="4536000"/>
            <a:ext cx="4033080" cy="2015640"/>
          </a:xfrm>
          <a:prstGeom prst="wedgeRoundRectCallout">
            <a:avLst>
              <a:gd fmla="val -36819" name="adj1"/>
              <a:gd fmla="val -106611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Right this obviously isn't gonna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work, is it? For now, I shall take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 wizarding elsewhere! Let it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known that, on this day, the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great… ermm… wizard…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spared you!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000" y="1465920"/>
            <a:ext cx="8063640" cy="5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68"/>
          <p:cNvSpPr/>
          <p:nvPr/>
        </p:nvSpPr>
        <p:spPr>
          <a:xfrm>
            <a:off x="936000" y="4968000"/>
            <a:ext cx="4247640" cy="1799640"/>
          </a:xfrm>
          <a:prstGeom prst="wedgeRoundRectCallout">
            <a:avLst>
              <a:gd fmla="val 21625" name="adj1"/>
              <a:gd fmla="val -117282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Wow, you were right, top place!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Great joint to get my goose on,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kick back and just sip a smooth ale,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ya know?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68"/>
          <p:cNvSpPr/>
          <p:nvPr/>
        </p:nvSpPr>
        <p:spPr>
          <a:xfrm>
            <a:off x="288000" y="360000"/>
            <a:ext cx="9431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Flantamperous-Wedge sisters (then)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9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wizard's outburst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4" name="Google Shape;454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40" y="1482480"/>
            <a:ext cx="3981600" cy="530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0000" y="3096000"/>
            <a:ext cx="5328000" cy="266364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69"/>
          <p:cNvSpPr/>
          <p:nvPr/>
        </p:nvSpPr>
        <p:spPr>
          <a:xfrm>
            <a:off x="6624000" y="1728000"/>
            <a:ext cx="3241080" cy="863640"/>
          </a:xfrm>
          <a:prstGeom prst="wedgeRoundRectCallout">
            <a:avLst>
              <a:gd fmla="val -37675" name="adj1"/>
              <a:gd fmla="val 130087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ŠŠŠŠto?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69"/>
          <p:cNvSpPr/>
          <p:nvPr/>
        </p:nvSpPr>
        <p:spPr>
          <a:xfrm>
            <a:off x="1512000" y="4536000"/>
            <a:ext cx="4033080" cy="2015640"/>
          </a:xfrm>
          <a:prstGeom prst="wedgeRoundRectCallout">
            <a:avLst>
              <a:gd fmla="val -36819" name="adj1"/>
              <a:gd fmla="val -106611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bid you... A humble adieu!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0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"Work sucks, I know"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3" name="Google Shape;463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6000" y="1476000"/>
            <a:ext cx="7055640" cy="529092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70"/>
          <p:cNvSpPr/>
          <p:nvPr/>
        </p:nvSpPr>
        <p:spPr>
          <a:xfrm>
            <a:off x="504000" y="5040000"/>
            <a:ext cx="3383640" cy="1151640"/>
          </a:xfrm>
          <a:prstGeom prst="wedgeRoundRectCallout">
            <a:avLst>
              <a:gd fmla="val 125541" name="adj1"/>
              <a:gd fmla="val -169865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Daaaa... Trebao bih ići...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70"/>
          <p:cNvSpPr/>
          <p:nvPr/>
        </p:nvSpPr>
        <p:spPr>
          <a:xfrm>
            <a:off x="936000" y="1728000"/>
            <a:ext cx="3527640" cy="1151640"/>
          </a:xfrm>
          <a:prstGeom prst="wedgeRoundRectCallout">
            <a:avLst>
              <a:gd fmla="val -75013" name="adj1"/>
              <a:gd fmla="val -47004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Zvuči fascinantno...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Ideš li danas na posao?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"Work sucks, I know"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1" name="Google Shape;471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6000" y="1476000"/>
            <a:ext cx="7055640" cy="529092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71"/>
          <p:cNvSpPr/>
          <p:nvPr/>
        </p:nvSpPr>
        <p:spPr>
          <a:xfrm>
            <a:off x="360000" y="1872000"/>
            <a:ext cx="3383640" cy="1799640"/>
          </a:xfrm>
          <a:prstGeom prst="wedgeRoundRectCallout">
            <a:avLst>
              <a:gd fmla="val 129532" name="adj1"/>
              <a:gd fmla="val 45777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Danas postoji obuka o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Zdravlju i sigurnosti…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 dobro, sada ću otići.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Vidimo se kasnije!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71"/>
          <p:cNvSpPr/>
          <p:nvPr/>
        </p:nvSpPr>
        <p:spPr>
          <a:xfrm>
            <a:off x="936000" y="5256000"/>
            <a:ext cx="2735640" cy="863640"/>
          </a:xfrm>
          <a:prstGeom prst="wedgeRoundRectCallout">
            <a:avLst>
              <a:gd fmla="val -82254" name="adj1"/>
              <a:gd fmla="val -46004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Zabavi se!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00" y="1540440"/>
            <a:ext cx="7847640" cy="522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72"/>
          <p:cNvSpPr/>
          <p:nvPr/>
        </p:nvSpPr>
        <p:spPr>
          <a:xfrm>
            <a:off x="432000" y="2664000"/>
            <a:ext cx="4103640" cy="1583640"/>
          </a:xfrm>
          <a:prstGeom prst="wedgeRoundRectCallout">
            <a:avLst>
              <a:gd fmla="val -58787" name="adj1"/>
              <a:gd fmla="val -109347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Michelle! This is really no time for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practising lunges! Can we please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just take the damn barrel and get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outta here?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72"/>
          <p:cNvSpPr/>
          <p:nvPr/>
        </p:nvSpPr>
        <p:spPr>
          <a:xfrm>
            <a:off x="288000" y="360000"/>
            <a:ext cx="9431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Flantamperous-Wedge sisters (then)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00" y="1540440"/>
            <a:ext cx="7847640" cy="522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73"/>
          <p:cNvSpPr/>
          <p:nvPr/>
        </p:nvSpPr>
        <p:spPr>
          <a:xfrm>
            <a:off x="144000" y="3240000"/>
            <a:ext cx="4247640" cy="2015640"/>
          </a:xfrm>
          <a:prstGeom prst="wedgeRoundRectCallout">
            <a:avLst>
              <a:gd fmla="val 75472" name="adj1"/>
              <a:gd fmla="val -87060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'Nessa, I shall forgive your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ignorance, but right now what I'm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doing is administering the last rites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this goose I know, called Dave.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used to love lunges, so what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you've just said is actually very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disrespectful.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73"/>
          <p:cNvSpPr/>
          <p:nvPr/>
        </p:nvSpPr>
        <p:spPr>
          <a:xfrm>
            <a:off x="288000" y="360000"/>
            <a:ext cx="9431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Flantamperous-Wedge sisters (then)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74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wizard's outburst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3" name="Google Shape;493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0" y="1482840"/>
            <a:ext cx="3981600" cy="530928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74"/>
          <p:cNvSpPr/>
          <p:nvPr/>
        </p:nvSpPr>
        <p:spPr>
          <a:xfrm>
            <a:off x="1728720" y="5112360"/>
            <a:ext cx="3454920" cy="1223280"/>
          </a:xfrm>
          <a:prstGeom prst="wedgeRoundRectCallout">
            <a:avLst>
              <a:gd fmla="val -44898" name="adj1"/>
              <a:gd fmla="val -196379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Ah, my faithful understudy.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 day I've had!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5" name="Google Shape;495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6000" y="1512000"/>
            <a:ext cx="3678840" cy="525564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74"/>
          <p:cNvSpPr/>
          <p:nvPr/>
        </p:nvSpPr>
        <p:spPr>
          <a:xfrm>
            <a:off x="2736720" y="2448000"/>
            <a:ext cx="3454920" cy="1223280"/>
          </a:xfrm>
          <a:prstGeom prst="wedgeRoundRectCallout">
            <a:avLst>
              <a:gd fmla="val 93365" name="adj1"/>
              <a:gd fmla="val -9972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Master, you have returned!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good day's work, I trust?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75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Pad Thai-plomacy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2" name="Google Shape;502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000" y="1506240"/>
            <a:ext cx="9431640" cy="530784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75"/>
          <p:cNvSpPr/>
          <p:nvPr/>
        </p:nvSpPr>
        <p:spPr>
          <a:xfrm>
            <a:off x="936000" y="2736360"/>
            <a:ext cx="3454920" cy="1223280"/>
          </a:xfrm>
          <a:prstGeom prst="wedgeRoundRectCallout">
            <a:avLst>
              <a:gd fmla="val 93365" name="adj1"/>
              <a:gd fmla="val -9972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Dobro jutro svima!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Oprosti, što sam se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upravo probudio...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Flantamperous-Wedge sisters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1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Thirty years prior to this, </a:t>
            </a:r>
            <a:r>
              <a:rPr b="1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Vanessa Flantamperous-Wedge</a:t>
            </a: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is returning home from a night out with her sister, </a:t>
            </a:r>
            <a:r>
              <a:rPr b="1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Michelle</a:t>
            </a: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None/>
            </a:pP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The night has thus far simmered with the kind of mirthful merriment that is the enclave of the young, and yet has not descended into rambunctiousness proper.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None/>
            </a:pP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It is 3:37am in either </a:t>
            </a:r>
            <a:r>
              <a:rPr b="1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Sunderland</a:t>
            </a: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b="1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Florence</a:t>
            </a: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, and the first stirrings of sunrise are already perceptible.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None/>
            </a:pP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00" y="1540440"/>
            <a:ext cx="7847640" cy="522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76"/>
          <p:cNvSpPr/>
          <p:nvPr/>
        </p:nvSpPr>
        <p:spPr>
          <a:xfrm>
            <a:off x="216000" y="2952000"/>
            <a:ext cx="4247640" cy="2591640"/>
          </a:xfrm>
          <a:prstGeom prst="wedgeRoundRectCallout">
            <a:avLst>
              <a:gd fmla="val 73773" name="adj1"/>
              <a:gd fmla="val -67717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Anyway, as I was saying… If Dave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were here with us today, he'd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probably want to say something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about the improbability of a goose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being coaxed off of this mortal coil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a pissed-up gal lunging on a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barrel.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76"/>
          <p:cNvSpPr/>
          <p:nvPr/>
        </p:nvSpPr>
        <p:spPr>
          <a:xfrm>
            <a:off x="288000" y="360000"/>
            <a:ext cx="9431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Flantamperous-Wedge sisters (then)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00" y="1540440"/>
            <a:ext cx="7847640" cy="522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77"/>
          <p:cNvSpPr/>
          <p:nvPr/>
        </p:nvSpPr>
        <p:spPr>
          <a:xfrm>
            <a:off x="144000" y="2016000"/>
            <a:ext cx="4391640" cy="3599640"/>
          </a:xfrm>
          <a:prstGeom prst="wedgeRoundRectCallout">
            <a:avLst>
              <a:gd fmla="val 72773" name="adj1"/>
              <a:gd fmla="val -37013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 fondest memory of Dave was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time that him and I went to a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restaurant together. I took his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picture and he joked that if anyone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were to search for it online, it would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prove elusive because the search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engine would return so many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pictures of people eating goose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instead. We were laughing for ages,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 we realised it was probably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true… Then it felt a bit morbid,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 still ultimately quite funny.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77"/>
          <p:cNvSpPr/>
          <p:nvPr/>
        </p:nvSpPr>
        <p:spPr>
          <a:xfrm>
            <a:off x="288000" y="360000"/>
            <a:ext cx="9431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Flantamperous-Wedge sisters (then)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78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Recap so far...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78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Noto Sans Symbols"/>
              <a:buChar char="●"/>
            </a:pP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We've gained quite a bit of insight into </a:t>
            </a:r>
            <a:r>
              <a:rPr b="1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wizardry for children</a:t>
            </a: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, and all the </a:t>
            </a:r>
            <a:r>
              <a:rPr b="1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pitfalls</a:t>
            </a: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associated therewith.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Noto Sans Symbols"/>
              <a:buChar char="●"/>
            </a:pP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We've thought a bit about </a:t>
            </a:r>
            <a:r>
              <a:rPr b="1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narrative structure</a:t>
            </a: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, and how it's interrupted when we start letting every farmyard animal stick their oar in where it's not wanted.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Noto Sans Symbols"/>
              <a:buChar char="●"/>
            </a:pP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We've avoided (so far) those </a:t>
            </a:r>
            <a:r>
              <a:rPr b="1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clichéd fourth-wall breaking non-sequiturs</a:t>
            </a: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that Pierre seems to love so much that he's probably crammed one in here somewhere anyway and we've been so </a:t>
            </a:r>
            <a:r>
              <a:rPr b="1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brazenly Croatian(?)</a:t>
            </a: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about it all to even notice.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None/>
            </a:pPr>
            <a:r>
              <a:rPr b="1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79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"Work sucks, I know"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9" name="Google Shape;529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6240" y="1476000"/>
            <a:ext cx="7097400" cy="532296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79"/>
          <p:cNvSpPr/>
          <p:nvPr/>
        </p:nvSpPr>
        <p:spPr>
          <a:xfrm>
            <a:off x="4680000" y="1512000"/>
            <a:ext cx="5327640" cy="1943640"/>
          </a:xfrm>
          <a:prstGeom prst="cloudCallout">
            <a:avLst>
              <a:gd fmla="val -90217" name="adj1"/>
              <a:gd fmla="val 4078" name="adj2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Svim silama sam se trudio otići na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posao… Pokušao sam, ali konoba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 bila puno primamljivija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Google Shape;535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000" y="1465920"/>
            <a:ext cx="8063640" cy="5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80"/>
          <p:cNvSpPr/>
          <p:nvPr/>
        </p:nvSpPr>
        <p:spPr>
          <a:xfrm>
            <a:off x="936000" y="4176000"/>
            <a:ext cx="4247640" cy="2591640"/>
          </a:xfrm>
          <a:prstGeom prst="wedgeRoundRectCallout">
            <a:avLst>
              <a:gd fmla="val 21625" name="adj1"/>
              <a:gd fmla="val -66175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Snap away, Michelle! I'll let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know in just a sec why all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your efforts are ultimately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fruitless. What? Well yeah, in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general too, I guess, but really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meant in the context of you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taking this photo right now.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Mmm yeah, let me work it!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 out my swagalicious swag.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80"/>
          <p:cNvSpPr/>
          <p:nvPr/>
        </p:nvSpPr>
        <p:spPr>
          <a:xfrm>
            <a:off x="288000" y="360000"/>
            <a:ext cx="9431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Flantamperous-Wedge sisters (then)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00" y="1540440"/>
            <a:ext cx="7847640" cy="522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81"/>
          <p:cNvSpPr/>
          <p:nvPr/>
        </p:nvSpPr>
        <p:spPr>
          <a:xfrm>
            <a:off x="1224000" y="5400000"/>
            <a:ext cx="2663640" cy="1079640"/>
          </a:xfrm>
          <a:prstGeom prst="wedgeRoundRectCallout">
            <a:avLst>
              <a:gd fmla="val -91601" name="adj1"/>
              <a:gd fmla="val -372689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'fraid so, skipper me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ol' Flan-Wedger!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81"/>
          <p:cNvSpPr/>
          <p:nvPr/>
        </p:nvSpPr>
        <p:spPr>
          <a:xfrm>
            <a:off x="432000" y="2664000"/>
            <a:ext cx="4103640" cy="1583640"/>
          </a:xfrm>
          <a:prstGeom prst="wedgeRoundRectCallout">
            <a:avLst>
              <a:gd fmla="val -58787" name="adj1"/>
              <a:gd fmla="val -109347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Right, enough about Dave! I'm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commandeering the yeast wagon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steering us all the way to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(as they say back home) the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octopus lagoon!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81"/>
          <p:cNvSpPr/>
          <p:nvPr/>
        </p:nvSpPr>
        <p:spPr>
          <a:xfrm>
            <a:off x="6192000" y="4032000"/>
            <a:ext cx="2663640" cy="1079640"/>
          </a:xfrm>
          <a:prstGeom prst="wedgeRoundRectCallout">
            <a:avLst>
              <a:gd fmla="val -70236" name="adj1"/>
              <a:gd fmla="val -191685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really gotta leave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 soon?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81"/>
          <p:cNvSpPr/>
          <p:nvPr/>
        </p:nvSpPr>
        <p:spPr>
          <a:xfrm>
            <a:off x="288000" y="360000"/>
            <a:ext cx="9431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Flantamperous-Wedge sisters (then)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551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6000" y="1512000"/>
            <a:ext cx="7631640" cy="505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82"/>
          <p:cNvSpPr/>
          <p:nvPr/>
        </p:nvSpPr>
        <p:spPr>
          <a:xfrm>
            <a:off x="144000" y="4392000"/>
            <a:ext cx="4391640" cy="2375640"/>
          </a:xfrm>
          <a:prstGeom prst="wedgeRoundRectCallout">
            <a:avLst>
              <a:gd fmla="val 58587" name="adj1"/>
              <a:gd fmla="val -35337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don't hafta shout, ya know? I'm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mostly hallucinated so it's all fine.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the sounds of it though, one of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accidentally activated a hydraulic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press on your way out. Oh, yep – I'd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know that sound anywhere!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82"/>
          <p:cNvSpPr/>
          <p:nvPr/>
        </p:nvSpPr>
        <p:spPr>
          <a:xfrm>
            <a:off x="648000" y="1728000"/>
            <a:ext cx="3599640" cy="935640"/>
          </a:xfrm>
          <a:prstGeom prst="wedgeRoundRectCallout">
            <a:avLst>
              <a:gd fmla="val -67004" name="adj1"/>
              <a:gd fmla="val -46310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Yo! Psst, fox! We got it...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82"/>
          <p:cNvSpPr/>
          <p:nvPr/>
        </p:nvSpPr>
        <p:spPr>
          <a:xfrm>
            <a:off x="288000" y="360000"/>
            <a:ext cx="9431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Flantamperous-Wedge sisters (then)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83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"Work sucks, I know"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0" name="Google Shape;560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6240" y="1476000"/>
            <a:ext cx="7097400" cy="5322960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83"/>
          <p:cNvSpPr/>
          <p:nvPr/>
        </p:nvSpPr>
        <p:spPr>
          <a:xfrm>
            <a:off x="3600000" y="1620000"/>
            <a:ext cx="5327640" cy="1295640"/>
          </a:xfrm>
          <a:prstGeom prst="wedgeRoundRectCallout">
            <a:avLst>
              <a:gd fmla="val -69949" name="adj1"/>
              <a:gd fmla="val 71518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Konobar! Još jedan krug piva, molim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83"/>
          <p:cNvSpPr/>
          <p:nvPr/>
        </p:nvSpPr>
        <p:spPr>
          <a:xfrm>
            <a:off x="1872000" y="4464000"/>
            <a:ext cx="3167640" cy="863640"/>
          </a:xfrm>
          <a:prstGeom prst="wedgeRoundRectCallout">
            <a:avLst>
              <a:gd fmla="val -60472" name="adj1"/>
              <a:gd fmla="val 117384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Odmah dolazim, gospođo!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84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Pad Thai-plomacy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8" name="Google Shape;568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000" y="1506240"/>
            <a:ext cx="9431640" cy="5307840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84"/>
          <p:cNvSpPr/>
          <p:nvPr/>
        </p:nvSpPr>
        <p:spPr>
          <a:xfrm>
            <a:off x="900000" y="2700360"/>
            <a:ext cx="3887640" cy="1871280"/>
          </a:xfrm>
          <a:prstGeom prst="wedgeRoundRectCallout">
            <a:avLst>
              <a:gd fmla="val -68578" name="adj1"/>
              <a:gd fmla="val -80592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Moramo sastaviti izvještaj.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Potrebno nam je što više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podataka o zdravlju usana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naše nacije.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85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Pad Thai-plomacy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5" name="Google Shape;575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000" y="1506240"/>
            <a:ext cx="9431640" cy="5307840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85"/>
          <p:cNvSpPr/>
          <p:nvPr/>
        </p:nvSpPr>
        <p:spPr>
          <a:xfrm>
            <a:off x="864000" y="5040000"/>
            <a:ext cx="3599640" cy="1151640"/>
          </a:xfrm>
          <a:prstGeom prst="wedgeRoundRectCallout">
            <a:avLst>
              <a:gd fmla="val -70064" name="adj1"/>
              <a:gd fmla="val -162180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Pa, valjda cijela regija usta.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85"/>
          <p:cNvSpPr/>
          <p:nvPr/>
        </p:nvSpPr>
        <p:spPr>
          <a:xfrm>
            <a:off x="1944000" y="2088000"/>
            <a:ext cx="3023640" cy="791640"/>
          </a:xfrm>
          <a:prstGeom prst="wedgeRoundRectCallout">
            <a:avLst>
              <a:gd fmla="val 84078" name="adj1"/>
              <a:gd fmla="val 96476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Samo usne?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2"/>
          <p:cNvSpPr/>
          <p:nvPr/>
        </p:nvSpPr>
        <p:spPr>
          <a:xfrm>
            <a:off x="288000" y="360000"/>
            <a:ext cx="9431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Flantamperous-Wedge sisters (then)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2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None/>
            </a:pPr>
            <a:r>
              <a:rPr b="1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000" y="1440000"/>
            <a:ext cx="8063640" cy="537336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2"/>
          <p:cNvSpPr/>
          <p:nvPr/>
        </p:nvSpPr>
        <p:spPr>
          <a:xfrm>
            <a:off x="1512000" y="1728000"/>
            <a:ext cx="2807640" cy="1655640"/>
          </a:xfrm>
          <a:prstGeom prst="wedgeRoundRectCallout">
            <a:avLst>
              <a:gd fmla="val 64199" name="adj1"/>
              <a:gd fmla="val 142606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Yeah so then I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was… Wait what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was I saying again? Ah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never mind! You should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text ma that we're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heading home.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2"/>
          <p:cNvSpPr/>
          <p:nvPr/>
        </p:nvSpPr>
        <p:spPr>
          <a:xfrm>
            <a:off x="6264000" y="3240000"/>
            <a:ext cx="2591640" cy="1655640"/>
          </a:xfrm>
          <a:prstGeom prst="wedgeRoundRectCallout">
            <a:avLst>
              <a:gd fmla="val -77523" name="adj1"/>
              <a:gd fmla="val 52365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Already did, sis!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Anyway, you were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saying something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about a shortcut,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weren't you?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4200" y="1512000"/>
            <a:ext cx="7887600" cy="5255640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86"/>
          <p:cNvSpPr/>
          <p:nvPr/>
        </p:nvSpPr>
        <p:spPr>
          <a:xfrm>
            <a:off x="72000" y="1584000"/>
            <a:ext cx="3743640" cy="3239640"/>
          </a:xfrm>
          <a:prstGeom prst="wedgeRoundRectCallout">
            <a:avLst>
              <a:gd fmla="val 84060" name="adj1"/>
              <a:gd fmla="val 21157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...and ermm... I don't usually do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but… Are you 100% sure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about this purchase? You are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aware that the item holds no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value whatsoever, and that the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"ale" recipe written upon it is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almost certainly poisonous?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Very well… Sold! To the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charming German goalkeeper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 there in the corner!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86"/>
          <p:cNvSpPr/>
          <p:nvPr/>
        </p:nvSpPr>
        <p:spPr>
          <a:xfrm>
            <a:off x="6768000" y="5184000"/>
            <a:ext cx="1799640" cy="647640"/>
          </a:xfrm>
          <a:prstGeom prst="wedgeRoundRectCallout">
            <a:avLst>
              <a:gd fmla="val 70495" name="adj1"/>
              <a:gd fmla="val 90976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Jawohl!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86"/>
          <p:cNvSpPr/>
          <p:nvPr/>
        </p:nvSpPr>
        <p:spPr>
          <a:xfrm>
            <a:off x="288000" y="360000"/>
            <a:ext cx="9431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Flantamperous-Wedge sisters (then)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Google Shape;590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000" y="1459080"/>
            <a:ext cx="9438480" cy="5308560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87"/>
          <p:cNvSpPr/>
          <p:nvPr/>
        </p:nvSpPr>
        <p:spPr>
          <a:xfrm>
            <a:off x="432000" y="4392000"/>
            <a:ext cx="3383640" cy="2087640"/>
          </a:xfrm>
          <a:prstGeom prst="cloudCallout">
            <a:avLst>
              <a:gd fmla="val 25870" name="adj1"/>
              <a:gd fmla="val -121759" name="adj2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Glib Glab Gloooooof!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There's the shot!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87"/>
          <p:cNvSpPr/>
          <p:nvPr/>
        </p:nvSpPr>
        <p:spPr>
          <a:xfrm>
            <a:off x="288000" y="360000"/>
            <a:ext cx="9431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Flantamperous-Wedge sisters (then)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" name="Google Shape;597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000" y="1459080"/>
            <a:ext cx="9438480" cy="5308560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88"/>
          <p:cNvSpPr/>
          <p:nvPr/>
        </p:nvSpPr>
        <p:spPr>
          <a:xfrm>
            <a:off x="432000" y="4392000"/>
            <a:ext cx="4463640" cy="2159640"/>
          </a:xfrm>
          <a:prstGeom prst="cloudCallout">
            <a:avLst>
              <a:gd fmla="val 7518" name="adj1"/>
              <a:gd fmla="val -119370" name="adj2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Makes the whole night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worthwhile. I can't believe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walked right into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hydraulic press lever!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88"/>
          <p:cNvSpPr/>
          <p:nvPr/>
        </p:nvSpPr>
        <p:spPr>
          <a:xfrm>
            <a:off x="288000" y="360000"/>
            <a:ext cx="9431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Flantamperous-Wedge sisters (then)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" name="Google Shape;604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000" y="1459080"/>
            <a:ext cx="9438480" cy="5308560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89"/>
          <p:cNvSpPr/>
          <p:nvPr/>
        </p:nvSpPr>
        <p:spPr>
          <a:xfrm>
            <a:off x="432000" y="3960000"/>
            <a:ext cx="5327640" cy="2591640"/>
          </a:xfrm>
          <a:prstGeom prst="cloudCallout">
            <a:avLst>
              <a:gd fmla="val -1810" name="adj1"/>
              <a:gd fmla="val -91143" name="adj2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Once I submit this to the Central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Eastern European workplace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photography awards, I'll be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shoo-in for "best occupational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Photographer" in… Whichever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region it is that I live in...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89"/>
          <p:cNvSpPr/>
          <p:nvPr/>
        </p:nvSpPr>
        <p:spPr>
          <a:xfrm>
            <a:off x="288000" y="360000"/>
            <a:ext cx="9431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Flantamperous-Wedge sisters (then)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Google Shape;611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000" y="1459080"/>
            <a:ext cx="9438480" cy="5308560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90"/>
          <p:cNvSpPr/>
          <p:nvPr/>
        </p:nvSpPr>
        <p:spPr>
          <a:xfrm>
            <a:off x="432000" y="3960000"/>
            <a:ext cx="5111640" cy="2519640"/>
          </a:xfrm>
          <a:prstGeom prst="cloudCallout">
            <a:avLst>
              <a:gd fmla="val 226" name="adj1"/>
              <a:gd fmla="val -92305" name="adj2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 to self, for later: figure out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it is that I live. Priority level: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ermm… urgent.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90"/>
          <p:cNvSpPr/>
          <p:nvPr/>
        </p:nvSpPr>
        <p:spPr>
          <a:xfrm>
            <a:off x="288000" y="360000"/>
            <a:ext cx="9431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Flantamperous-Wedge sisters (then)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6000" y="1512000"/>
            <a:ext cx="7631640" cy="505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91"/>
          <p:cNvSpPr/>
          <p:nvPr/>
        </p:nvSpPr>
        <p:spPr>
          <a:xfrm>
            <a:off x="144000" y="4392000"/>
            <a:ext cx="4391640" cy="2375640"/>
          </a:xfrm>
          <a:prstGeom prst="wedgeRoundRectCallout">
            <a:avLst>
              <a:gd fmla="val 58587" name="adj1"/>
              <a:gd fmla="val -35337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Anyway, irrelevant really! Irrelevant!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 that yeasty barrel o' goodness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home with ya double-quick. Only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then, young ones, shall your real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journey begin! Yeah, I'll meet you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there, don't worry.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91"/>
          <p:cNvSpPr/>
          <p:nvPr/>
        </p:nvSpPr>
        <p:spPr>
          <a:xfrm>
            <a:off x="288000" y="360000"/>
            <a:ext cx="9431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Flantamperous-Wedge sisters (then)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92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"Work sucks, I know"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6" name="Google Shape;626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6240" y="1476000"/>
            <a:ext cx="7097400" cy="5322960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92"/>
          <p:cNvSpPr/>
          <p:nvPr/>
        </p:nvSpPr>
        <p:spPr>
          <a:xfrm>
            <a:off x="2592000" y="1584000"/>
            <a:ext cx="3167640" cy="863640"/>
          </a:xfrm>
          <a:prstGeom prst="wedgeRoundRectCallout">
            <a:avLst>
              <a:gd fmla="val 52495" name="adj1"/>
              <a:gd fmla="val 164282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Dobro odigrano!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92"/>
          <p:cNvSpPr/>
          <p:nvPr/>
        </p:nvSpPr>
        <p:spPr>
          <a:xfrm>
            <a:off x="2088000" y="4176000"/>
            <a:ext cx="1943640" cy="791640"/>
          </a:xfrm>
          <a:prstGeom prst="wedgeRoundRectCallout">
            <a:avLst>
              <a:gd fmla="val -30578" name="adj1"/>
              <a:gd fmla="val -155722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Hvala!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93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"Work sucks, I know"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4" name="Google Shape;634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6240" y="1476000"/>
            <a:ext cx="7097400" cy="5322960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93"/>
          <p:cNvSpPr/>
          <p:nvPr/>
        </p:nvSpPr>
        <p:spPr>
          <a:xfrm>
            <a:off x="2592000" y="1584000"/>
            <a:ext cx="3167640" cy="863640"/>
          </a:xfrm>
          <a:prstGeom prst="wedgeRoundRectCallout">
            <a:avLst>
              <a:gd fmla="val 52495" name="adj1"/>
              <a:gd fmla="val 164282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Kako biste željeli biti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predsjednik?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93"/>
          <p:cNvSpPr/>
          <p:nvPr/>
        </p:nvSpPr>
        <p:spPr>
          <a:xfrm>
            <a:off x="2088000" y="4176000"/>
            <a:ext cx="1943640" cy="791640"/>
          </a:xfrm>
          <a:prstGeom prst="wedgeRoundRectCallout">
            <a:avLst>
              <a:gd fmla="val -30578" name="adj1"/>
              <a:gd fmla="val -155722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Samo ako!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94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"Work sucks, I know"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2" name="Google Shape;642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6240" y="1476000"/>
            <a:ext cx="7097400" cy="532296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94"/>
          <p:cNvSpPr/>
          <p:nvPr/>
        </p:nvSpPr>
        <p:spPr>
          <a:xfrm>
            <a:off x="2592000" y="1584000"/>
            <a:ext cx="3239640" cy="863640"/>
          </a:xfrm>
          <a:prstGeom prst="wedgeRoundRectCallout">
            <a:avLst>
              <a:gd fmla="val 50217" name="adj1"/>
              <a:gd fmla="val 164282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 šalim se, imam tu moć.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94"/>
          <p:cNvSpPr/>
          <p:nvPr/>
        </p:nvSpPr>
        <p:spPr>
          <a:xfrm>
            <a:off x="2088000" y="4176000"/>
            <a:ext cx="3095640" cy="1367640"/>
          </a:xfrm>
          <a:prstGeom prst="wedgeRoundRectCallout">
            <a:avLst>
              <a:gd fmla="val -37805" name="adj1"/>
              <a:gd fmla="val -111217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 tom slučaju, da.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Nemam više pitanja.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95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wizard's outburst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0" name="Google Shape;650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0" y="1482840"/>
            <a:ext cx="3981600" cy="5309280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95"/>
          <p:cNvSpPr/>
          <p:nvPr/>
        </p:nvSpPr>
        <p:spPr>
          <a:xfrm>
            <a:off x="1728720" y="5112360"/>
            <a:ext cx="3454920" cy="1223280"/>
          </a:xfrm>
          <a:prstGeom prst="wedgeRoundRectCallout">
            <a:avLst>
              <a:gd fmla="val -44898" name="adj1"/>
              <a:gd fmla="val -196379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so seldom concerns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oneself with these things,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a wizard.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2" name="Google Shape;652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6000" y="1512000"/>
            <a:ext cx="3678840" cy="5255640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95"/>
          <p:cNvSpPr/>
          <p:nvPr/>
        </p:nvSpPr>
        <p:spPr>
          <a:xfrm>
            <a:off x="2736000" y="2088000"/>
            <a:ext cx="3455640" cy="1583280"/>
          </a:xfrm>
          <a:prstGeom prst="wedgeRoundRectCallout">
            <a:avLst>
              <a:gd fmla="val 93356" name="adj1"/>
              <a:gd fmla="val 3657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Hmm yes, I guess with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hindsight one might have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anticipated some sort of a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language barrier.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/>
          <p:nvPr/>
        </p:nvSpPr>
        <p:spPr>
          <a:xfrm>
            <a:off x="288000" y="360000"/>
            <a:ext cx="9431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Flantamperous-Wedge sisters (then)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3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None/>
            </a:pPr>
            <a:r>
              <a:rPr b="1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000" y="1440000"/>
            <a:ext cx="8063640" cy="537336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3"/>
          <p:cNvSpPr/>
          <p:nvPr/>
        </p:nvSpPr>
        <p:spPr>
          <a:xfrm>
            <a:off x="1512000" y="1728000"/>
            <a:ext cx="2807640" cy="1655640"/>
          </a:xfrm>
          <a:prstGeom prst="wedgeRoundRectCallout">
            <a:avLst>
              <a:gd fmla="val 64199" name="adj1"/>
              <a:gd fmla="val 142606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Aha! Well it's not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"shortcut" </a:t>
            </a:r>
            <a:r>
              <a:rPr b="0" i="1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 se…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 follow me.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3"/>
          <p:cNvSpPr/>
          <p:nvPr/>
        </p:nvSpPr>
        <p:spPr>
          <a:xfrm>
            <a:off x="6264000" y="3240000"/>
            <a:ext cx="2591640" cy="1655640"/>
          </a:xfrm>
          <a:prstGeom prst="wedgeRoundRectCallout">
            <a:avLst>
              <a:gd fmla="val -77523" name="adj1"/>
              <a:gd fmla="val 52365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It's not gonna be that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industrial estate is it?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Dunno how safe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that'll be at this time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o' night...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3"/>
          <p:cNvSpPr/>
          <p:nvPr/>
        </p:nvSpPr>
        <p:spPr>
          <a:xfrm>
            <a:off x="1440000" y="4848840"/>
            <a:ext cx="2647440" cy="1270800"/>
          </a:xfrm>
          <a:prstGeom prst="wedgeRoundRectCallout">
            <a:avLst>
              <a:gd fmla="val 75148" name="adj1"/>
              <a:gd fmla="val -36356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Hmm, I can promise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nothing, I'm afraid.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96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wizard's outburst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9" name="Google Shape;659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0" y="1482840"/>
            <a:ext cx="3981600" cy="5309280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96"/>
          <p:cNvSpPr/>
          <p:nvPr/>
        </p:nvSpPr>
        <p:spPr>
          <a:xfrm>
            <a:off x="1800000" y="4032000"/>
            <a:ext cx="4102920" cy="1655640"/>
          </a:xfrm>
          <a:prstGeom prst="wedgeRoundRectCallout">
            <a:avLst>
              <a:gd fmla="val -46143" name="adj1"/>
              <a:gd fmla="val -98314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Mohammed, I'd love to sit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around with you all day and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chat like a pair of metalworkers,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 we've got a narrative arc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sustain here!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1" name="Google Shape;661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6000" y="1512000"/>
            <a:ext cx="3678840" cy="5255640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96"/>
          <p:cNvSpPr/>
          <p:nvPr/>
        </p:nvSpPr>
        <p:spPr>
          <a:xfrm>
            <a:off x="2736000" y="2088000"/>
            <a:ext cx="3455640" cy="1583280"/>
          </a:xfrm>
          <a:prstGeom prst="wedgeRoundRectCallout">
            <a:avLst>
              <a:gd fmla="val 93356" name="adj1"/>
              <a:gd fmla="val 3657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Well maybe that's there we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been goin' wrong all these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years, ya know?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96"/>
          <p:cNvSpPr/>
          <p:nvPr/>
        </p:nvSpPr>
        <p:spPr>
          <a:xfrm>
            <a:off x="4896000" y="5976000"/>
            <a:ext cx="3454920" cy="719640"/>
          </a:xfrm>
          <a:prstGeom prst="wedgeRoundRectCallout">
            <a:avLst>
              <a:gd fmla="val 34518" name="adj1"/>
              <a:gd fmla="val -469388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Aye, and a dire lack of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working men's lips.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Google Shape;668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5040" y="1458000"/>
            <a:ext cx="7122600" cy="5342040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97"/>
          <p:cNvSpPr/>
          <p:nvPr/>
        </p:nvSpPr>
        <p:spPr>
          <a:xfrm>
            <a:off x="144000" y="1656000"/>
            <a:ext cx="4463640" cy="2231640"/>
          </a:xfrm>
          <a:prstGeom prst="cloudCallout">
            <a:avLst>
              <a:gd fmla="val 73981" name="adj1"/>
              <a:gd fmla="val 15791" name="adj2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Hmm, no sign of that fox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Still… Maybe I've just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sobered up. Could I text him? Oh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wait – is that… I can hear...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something… Is that him?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97"/>
          <p:cNvSpPr/>
          <p:nvPr/>
        </p:nvSpPr>
        <p:spPr>
          <a:xfrm>
            <a:off x="288000" y="360000"/>
            <a:ext cx="9431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Flantamperous-Wedge sisters (then)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" name="Google Shape;675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6000" y="1512000"/>
            <a:ext cx="7631640" cy="505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98"/>
          <p:cNvSpPr/>
          <p:nvPr/>
        </p:nvSpPr>
        <p:spPr>
          <a:xfrm>
            <a:off x="144000" y="4392000"/>
            <a:ext cx="4391640" cy="2375640"/>
          </a:xfrm>
          <a:prstGeom prst="wedgeRoundRectCallout">
            <a:avLst>
              <a:gd fmla="val 58587" name="adj1"/>
              <a:gd fmla="val -35337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Vanessaaaa! Told you I'd be 'ere.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Right on time, too. Arguably too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punctual, if anything. Should I leave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come back in five? Ah, no point!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Already made by big entrance now.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98"/>
          <p:cNvSpPr/>
          <p:nvPr/>
        </p:nvSpPr>
        <p:spPr>
          <a:xfrm>
            <a:off x="288000" y="360000"/>
            <a:ext cx="9431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Flantamperous-Wedge sisters (then)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6000" y="1512000"/>
            <a:ext cx="7631640" cy="505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99"/>
          <p:cNvSpPr/>
          <p:nvPr/>
        </p:nvSpPr>
        <p:spPr>
          <a:xfrm>
            <a:off x="216000" y="5400000"/>
            <a:ext cx="4319640" cy="1367640"/>
          </a:xfrm>
          <a:prstGeom prst="wedgeRoundRectCallout">
            <a:avLst>
              <a:gd fmla="val 58731" name="adj1"/>
              <a:gd fmla="val -98194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So, the yeast. You're gonna wanna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 to work on brewing with that.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know how to brew beer, yeah?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99"/>
          <p:cNvSpPr/>
          <p:nvPr/>
        </p:nvSpPr>
        <p:spPr>
          <a:xfrm>
            <a:off x="288000" y="360000"/>
            <a:ext cx="9431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Flantamperous-Wedge sisters (then)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00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wizard's outburst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0" name="Google Shape;690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0" y="1482840"/>
            <a:ext cx="3981600" cy="530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6000" y="1512000"/>
            <a:ext cx="3678840" cy="5255640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100"/>
          <p:cNvSpPr/>
          <p:nvPr/>
        </p:nvSpPr>
        <p:spPr>
          <a:xfrm>
            <a:off x="2520000" y="1872000"/>
            <a:ext cx="3671640" cy="1799280"/>
          </a:xfrm>
          <a:prstGeom prst="wedgeRoundRectCallout">
            <a:avLst>
              <a:gd fmla="val 90805" name="adj1"/>
              <a:gd fmla="val 9199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I recall, weren't you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supposed to remember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something after the great,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albeit unsuccessful lip heist?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Google Shape;697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5040" y="1458000"/>
            <a:ext cx="7122600" cy="534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2000" y="1764000"/>
            <a:ext cx="2597760" cy="461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101"/>
          <p:cNvSpPr/>
          <p:nvPr/>
        </p:nvSpPr>
        <p:spPr>
          <a:xfrm>
            <a:off x="288000" y="360000"/>
            <a:ext cx="9431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Flantamperous-Wedge sisters (then)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" name="Google Shape;704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5040" y="1458000"/>
            <a:ext cx="7122600" cy="5342040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102"/>
          <p:cNvSpPr/>
          <p:nvPr/>
        </p:nvSpPr>
        <p:spPr>
          <a:xfrm>
            <a:off x="1584000" y="3960000"/>
            <a:ext cx="2951640" cy="1223640"/>
          </a:xfrm>
          <a:prstGeom prst="wedgeRoundRectCallout">
            <a:avLst>
              <a:gd fmla="val 88796" name="adj1"/>
              <a:gd fmla="val -56347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Ermm, I think so. Maybe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give me a quick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refresher of the–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102"/>
          <p:cNvSpPr/>
          <p:nvPr/>
        </p:nvSpPr>
        <p:spPr>
          <a:xfrm>
            <a:off x="288000" y="360000"/>
            <a:ext cx="9431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Flantamperous-Wedge sisters (then)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6000" y="1512000"/>
            <a:ext cx="7631640" cy="5059800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103"/>
          <p:cNvSpPr/>
          <p:nvPr/>
        </p:nvSpPr>
        <p:spPr>
          <a:xfrm>
            <a:off x="216000" y="4608000"/>
            <a:ext cx="4319640" cy="2159640"/>
          </a:xfrm>
          <a:prstGeom prst="wedgeRoundRectCallout">
            <a:avLst>
              <a:gd fmla="val 58731" name="adj1"/>
              <a:gd fmla="val -43870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Perfect! Right so you're gonna be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brewing the Ale of a Thousand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Truths. Wrote it on the back of a fag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packet back in '86, and now if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rumours be believed it belongs to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Jens Lehmann. Course, I never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once begrudged him it.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103"/>
          <p:cNvSpPr/>
          <p:nvPr/>
        </p:nvSpPr>
        <p:spPr>
          <a:xfrm>
            <a:off x="288000" y="360000"/>
            <a:ext cx="9431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Flantamperous-Wedge sisters (then)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104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wizard's outburst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9" name="Google Shape;719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0" y="1482840"/>
            <a:ext cx="3981600" cy="5309280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104"/>
          <p:cNvSpPr/>
          <p:nvPr/>
        </p:nvSpPr>
        <p:spPr>
          <a:xfrm>
            <a:off x="1728720" y="5112360"/>
            <a:ext cx="2303640" cy="647280"/>
          </a:xfrm>
          <a:prstGeom prst="wedgeRoundRectCallout">
            <a:avLst>
              <a:gd fmla="val -42347" name="adj1"/>
              <a:gd fmla="val -326444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Yes.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1" name="Google Shape;721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6000" y="1512000"/>
            <a:ext cx="3678840" cy="5255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" name="Google Shape;726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5040" y="1458000"/>
            <a:ext cx="7122600" cy="5342040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p105"/>
          <p:cNvSpPr/>
          <p:nvPr/>
        </p:nvSpPr>
        <p:spPr>
          <a:xfrm>
            <a:off x="1584000" y="3960000"/>
            <a:ext cx="2951640" cy="1223640"/>
          </a:xfrm>
          <a:prstGeom prst="wedgeRoundRectCallout">
            <a:avLst>
              <a:gd fmla="val 88796" name="adj1"/>
              <a:gd fmla="val -56347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Riiiiiight...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105"/>
          <p:cNvSpPr/>
          <p:nvPr/>
        </p:nvSpPr>
        <p:spPr>
          <a:xfrm>
            <a:off x="288000" y="360000"/>
            <a:ext cx="9431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Flantamperous-Wedge sisters (then)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wizard's outburst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4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None/>
            </a:pPr>
            <a:r>
              <a:rPr b="1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56000"/>
            <a:ext cx="10079640" cy="503928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4"/>
          <p:cNvSpPr/>
          <p:nvPr/>
        </p:nvSpPr>
        <p:spPr>
          <a:xfrm>
            <a:off x="6264000" y="2016000"/>
            <a:ext cx="2735640" cy="1367640"/>
          </a:xfrm>
          <a:prstGeom prst="wedgeRoundRectCallout">
            <a:avLst>
              <a:gd fmla="val -92217" name="adj1"/>
              <a:gd fmla="val -37875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Dakle, prvi korak o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kojem bismo trebali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razmisliti je kako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prepoznati opasnosti.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106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"Work sucks, I know"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4" name="Google Shape;734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6240" y="1476000"/>
            <a:ext cx="7097400" cy="5322960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106"/>
          <p:cNvSpPr/>
          <p:nvPr/>
        </p:nvSpPr>
        <p:spPr>
          <a:xfrm>
            <a:off x="3600000" y="1584000"/>
            <a:ext cx="2231640" cy="719640"/>
          </a:xfrm>
          <a:prstGeom prst="wedgeRoundRectCallout">
            <a:avLst>
              <a:gd fmla="val 50319" name="adj1"/>
              <a:gd fmla="val 207120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Izvrsno!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07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Flantamperous-Wedge sisters (now)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1" name="Google Shape;741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000" y="1472400"/>
            <a:ext cx="8279640" cy="5331960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107"/>
          <p:cNvSpPr/>
          <p:nvPr/>
        </p:nvSpPr>
        <p:spPr>
          <a:xfrm>
            <a:off x="4608000" y="1584000"/>
            <a:ext cx="1943640" cy="863640"/>
          </a:xfrm>
          <a:prstGeom prst="wedgeRoundRectCallout">
            <a:avLst>
              <a:gd fmla="val -146703" name="adj1"/>
              <a:gd fmla="val 135337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Seriously?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108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Hyper-specific writer's block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8" name="Google Shape;748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000" y="1476000"/>
            <a:ext cx="9442440" cy="53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108"/>
          <p:cNvSpPr/>
          <p:nvPr/>
        </p:nvSpPr>
        <p:spPr>
          <a:xfrm>
            <a:off x="792000" y="5112000"/>
            <a:ext cx="2015640" cy="935640"/>
          </a:xfrm>
          <a:prstGeom prst="cloudCallout">
            <a:avLst>
              <a:gd fmla="val 54870" name="adj1"/>
              <a:gd fmla="val 111356" name="adj2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Alas...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109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Pad Thai-plomacy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5" name="Google Shape;755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000" y="1506240"/>
            <a:ext cx="9431640" cy="5307840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p109"/>
          <p:cNvSpPr/>
          <p:nvPr/>
        </p:nvSpPr>
        <p:spPr>
          <a:xfrm>
            <a:off x="1944000" y="2088000"/>
            <a:ext cx="3023640" cy="791640"/>
          </a:xfrm>
          <a:prstGeom prst="wedgeRoundRectCallout">
            <a:avLst>
              <a:gd fmla="val 84078" name="adj1"/>
              <a:gd fmla="val 96476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beskorisno!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10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wizard's outburst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2" name="Google Shape;762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0" y="1482840"/>
            <a:ext cx="3981600" cy="5309280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Google Shape;763;p110"/>
          <p:cNvSpPr/>
          <p:nvPr/>
        </p:nvSpPr>
        <p:spPr>
          <a:xfrm>
            <a:off x="1728720" y="5112360"/>
            <a:ext cx="4102920" cy="1583280"/>
          </a:xfrm>
          <a:prstGeom prst="wedgeRoundRectCallout">
            <a:avLst>
              <a:gd fmla="val -45703" name="adj1"/>
              <a:gd fmla="val -163087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Now, just what the hell was it that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was not supposed to have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forgotten to remember? Oh! Was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it… Ah no, never mind…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wasn't that.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4" name="Google Shape;764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6000" y="1512000"/>
            <a:ext cx="3678840" cy="5255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11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Memory: focussed retrieval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111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Noto Sans Symbols"/>
              <a:buChar char="●"/>
            </a:pP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However, some individuals are able to memorise significantly more information that this...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Noto Sans Symbols"/>
              <a:buChar char="●"/>
            </a:pP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Typically, such feats are achieved via deliberate practise, and by utilising specific techniques that make the information to-be-memorised </a:t>
            </a:r>
            <a:r>
              <a:rPr b="1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more salient</a:t>
            </a: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and/or </a:t>
            </a:r>
            <a:r>
              <a:rPr b="1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simpler</a:t>
            </a: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Noto Sans Symbols"/>
              <a:buChar char="●"/>
            </a:pP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For example, suppose that Samantha would like to recall the date of </a:t>
            </a:r>
            <a:r>
              <a:rPr b="1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Jens Lehmann's birthday</a:t>
            </a: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(10/11/1969).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112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Memory: focussed retrieval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112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Noto Sans Symbols"/>
              <a:buChar char="●"/>
            </a:pP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A common memorisation method is to incorporate the elements that must be recalled into a </a:t>
            </a:r>
            <a:r>
              <a:rPr b="1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story</a:t>
            </a: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Noto Sans Symbols"/>
              <a:buChar char="●"/>
            </a:pP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Samantha constructs a </a:t>
            </a:r>
            <a:r>
              <a:rPr b="1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simple story</a:t>
            </a: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about a </a:t>
            </a:r>
            <a:r>
              <a:rPr b="1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young girl</a:t>
            </a: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, who coincidentally is also named Samantha.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Noto Sans Symbols"/>
              <a:buChar char="●"/>
            </a:pP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In this story, Samantha (in the story) </a:t>
            </a:r>
            <a:r>
              <a:rPr b="1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has forgotten what it is that she is supposed to be remembering</a:t>
            </a: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via the use of a story</a:t>
            </a: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, and so constructs a story to help her recall this information.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Noto Sans Symbols"/>
              <a:buChar char="●"/>
            </a:pP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Smart move, Samantha!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13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Memory: focussed retrieval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113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Noto Sans Symbols"/>
              <a:buChar char="●"/>
            </a:pP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Inasmuch as </a:t>
            </a:r>
            <a:r>
              <a:rPr b="1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all stories are</a:t>
            </a: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, her story is about the eternal struggle of a man who is being eaten alive by a dog.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Noto Sans Symbols"/>
              <a:buChar char="●"/>
            </a:pP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In a more specific sense, her story is about a </a:t>
            </a:r>
            <a:r>
              <a:rPr b="1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young wizard</a:t>
            </a: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who is </a:t>
            </a:r>
            <a:r>
              <a:rPr b="1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unable to remember what it was that he was supposed to remember to do</a:t>
            </a: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(or indeed not to do!)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6000" lvl="0" marL="216000" marR="0" rtl="0" algn="l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Noto Sans Symbols"/>
              <a:buChar char="●"/>
            </a:pP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His assistant suggests that he consult a </a:t>
            </a:r>
            <a:r>
              <a:rPr b="1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presentation containing a tangential link to memorisation techniques</a:t>
            </a:r>
            <a:r>
              <a:rPr b="0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, and the wizard reluctantly agrees...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7" name="Google Shape;787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0000" y="1512000"/>
            <a:ext cx="7631640" cy="5059800"/>
          </a:xfrm>
          <a:prstGeom prst="rect">
            <a:avLst/>
          </a:prstGeom>
          <a:noFill/>
          <a:ln>
            <a:noFill/>
          </a:ln>
        </p:spPr>
      </p:pic>
      <p:sp>
        <p:nvSpPr>
          <p:cNvPr id="788" name="Google Shape;788;p114"/>
          <p:cNvSpPr/>
          <p:nvPr/>
        </p:nvSpPr>
        <p:spPr>
          <a:xfrm>
            <a:off x="72000" y="4248000"/>
            <a:ext cx="4535640" cy="2519640"/>
          </a:xfrm>
          <a:prstGeom prst="wedgeRoundRectCallout">
            <a:avLst>
              <a:gd fmla="val 63013" name="adj1"/>
              <a:gd fmla="val -29935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And, lo, your prize shall be this. Each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night, as you sleep, one of my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woodland-dwelling brethren will bestow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upon you a bright and brilliant Truth.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Although I must also warn you: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 fellow foxes and I have devoted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very little time at all to the study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epistemology.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114"/>
          <p:cNvSpPr/>
          <p:nvPr/>
        </p:nvSpPr>
        <p:spPr>
          <a:xfrm>
            <a:off x="288000" y="360000"/>
            <a:ext cx="9431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Flantamperous-Wedge sisters (then)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15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"Work sucks, I know"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5" name="Google Shape;795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6240" y="1476000"/>
            <a:ext cx="7097400" cy="5322960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Google Shape;796;p115"/>
          <p:cNvSpPr/>
          <p:nvPr/>
        </p:nvSpPr>
        <p:spPr>
          <a:xfrm>
            <a:off x="3168000" y="1512000"/>
            <a:ext cx="3167640" cy="1151640"/>
          </a:xfrm>
          <a:prstGeom prst="wedgeRoundRectCallout">
            <a:avLst>
              <a:gd fmla="val 34296" name="adj1"/>
              <a:gd fmla="val 116944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Predsjedniče, predstavljam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vam vašu prvu službenu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dužnost...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115"/>
          <p:cNvSpPr/>
          <p:nvPr/>
        </p:nvSpPr>
        <p:spPr>
          <a:xfrm>
            <a:off x="2808000" y="4536000"/>
            <a:ext cx="3023640" cy="719640"/>
          </a:xfrm>
          <a:prstGeom prst="wedgeRoundRectCallout">
            <a:avLst>
              <a:gd fmla="val -59245" name="adj1"/>
              <a:gd fmla="val -222412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Ovo je vrlo uzbudljivo!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5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wizard's outburst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5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142"/>
              </a:spcBef>
              <a:spcAft>
                <a:spcPts val="0"/>
              </a:spcAft>
              <a:buNone/>
            </a:pPr>
            <a:r>
              <a:rPr b="1" i="0" lang="en-GB" sz="2600" u="none" cap="none" strike="noStrik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56000"/>
            <a:ext cx="10079640" cy="503928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5"/>
          <p:cNvSpPr/>
          <p:nvPr/>
        </p:nvSpPr>
        <p:spPr>
          <a:xfrm>
            <a:off x="6264000" y="2016000"/>
            <a:ext cx="2735640" cy="1367640"/>
          </a:xfrm>
          <a:prstGeom prst="wedgeRoundRectCallout">
            <a:avLst>
              <a:gd fmla="val -92217" name="adj1"/>
              <a:gd fmla="val -37875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Drugi korak: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odlučite kome bi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moglo naštetiti.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16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"Work sucks, I know"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3" name="Google Shape;803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6240" y="1476000"/>
            <a:ext cx="7097400" cy="5322960"/>
          </a:xfrm>
          <a:prstGeom prst="rect">
            <a:avLst/>
          </a:prstGeom>
          <a:noFill/>
          <a:ln>
            <a:noFill/>
          </a:ln>
        </p:spPr>
      </p:pic>
      <p:sp>
        <p:nvSpPr>
          <p:cNvPr id="804" name="Google Shape;804;p116"/>
          <p:cNvSpPr/>
          <p:nvPr/>
        </p:nvSpPr>
        <p:spPr>
          <a:xfrm>
            <a:off x="144000" y="4248000"/>
            <a:ext cx="5399640" cy="2303640"/>
          </a:xfrm>
          <a:prstGeom prst="wedgeRoundRectCallout">
            <a:avLst>
              <a:gd fmla="val 55305" name="adj1"/>
              <a:gd fmla="val -84444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Želim da potražite starog, starog čarobnjaka.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Kad pronađete ovog čarobnjaka, uzjašite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konja i zgazite suhog starog čarobnjaka do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smrti. Ne brinite - ovaj je čin opravdan jer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nije lektorirao magnum opus svog velikog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strica.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17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Hyper-specific writer's block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0" name="Google Shape;810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000" y="1476000"/>
            <a:ext cx="9442440" cy="53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11" name="Google Shape;811;p117"/>
          <p:cNvSpPr/>
          <p:nvPr/>
        </p:nvSpPr>
        <p:spPr>
          <a:xfrm>
            <a:off x="144000" y="3240000"/>
            <a:ext cx="5039640" cy="2519640"/>
          </a:xfrm>
          <a:prstGeom prst="cloudCallout">
            <a:avLst>
              <a:gd fmla="val 24671" name="adj1"/>
              <a:gd fmla="val 83879" name="adj2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unfurls before me in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much the same way as these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empty pages, for 'tis unthinkable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any soul should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require such a book before then.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18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wizard's outburst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7" name="Google Shape;817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0" y="1482840"/>
            <a:ext cx="3981600" cy="5309280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Google Shape;818;p118"/>
          <p:cNvSpPr/>
          <p:nvPr/>
        </p:nvSpPr>
        <p:spPr>
          <a:xfrm>
            <a:off x="1728720" y="5328000"/>
            <a:ext cx="4102920" cy="1367640"/>
          </a:xfrm>
          <a:prstGeom prst="wedgeRoundRectCallout">
            <a:avLst>
              <a:gd fmla="val -45712" name="adj1"/>
              <a:gd fmla="val -196694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What? That's not how it goes!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it? Well regardless, I suppose I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must reluctantly agree… Let's see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then.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9" name="Google Shape;819;p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6000" y="1512000"/>
            <a:ext cx="3678840" cy="5255640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p118"/>
          <p:cNvSpPr/>
          <p:nvPr/>
        </p:nvSpPr>
        <p:spPr>
          <a:xfrm>
            <a:off x="2520000" y="1656000"/>
            <a:ext cx="4246920" cy="2591640"/>
          </a:xfrm>
          <a:prstGeom prst="wedgeRoundRectCallout">
            <a:avLst>
              <a:gd fmla="val 70888" name="adj1"/>
              <a:gd fmla="val 2171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Hmm… perhaps you might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consult a presentation containing,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like, a throwaway reference to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memorisation techniques. Hows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about that? Ride the narrative arc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like a reliable mule, all the way to…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"Recollection-ville"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 You know the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one? "Sought out the small town,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kick it by the woods now".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19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Pad Thai-plomacy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6" name="Google Shape;826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000" y="1506240"/>
            <a:ext cx="9431640" cy="5307840"/>
          </a:xfrm>
          <a:prstGeom prst="rect">
            <a:avLst/>
          </a:prstGeom>
          <a:noFill/>
          <a:ln>
            <a:noFill/>
          </a:ln>
        </p:spPr>
      </p:pic>
      <p:sp>
        <p:nvSpPr>
          <p:cNvPr id="827" name="Google Shape;827;p119"/>
          <p:cNvSpPr/>
          <p:nvPr/>
        </p:nvSpPr>
        <p:spPr>
          <a:xfrm>
            <a:off x="1944000" y="2088000"/>
            <a:ext cx="3023640" cy="791640"/>
          </a:xfrm>
          <a:prstGeom prst="wedgeRoundRectCallout">
            <a:avLst>
              <a:gd fmla="val -107513" name="adj1"/>
              <a:gd fmla="val 154949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 čemu je problem?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19"/>
          <p:cNvSpPr/>
          <p:nvPr/>
        </p:nvSpPr>
        <p:spPr>
          <a:xfrm>
            <a:off x="1440000" y="3921480"/>
            <a:ext cx="3239640" cy="1478160"/>
          </a:xfrm>
          <a:prstGeom prst="wedgeRoundRectCallout">
            <a:avLst>
              <a:gd fmla="val 91259" name="adj1"/>
              <a:gd fmla="val -91208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Tražio sam cijelo jutro,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 iskreno nedostaje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podataka o toj temi.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" name="Google Shape;833;p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6000" y="1512000"/>
            <a:ext cx="7631640" cy="5059800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120"/>
          <p:cNvSpPr/>
          <p:nvPr/>
        </p:nvSpPr>
        <p:spPr>
          <a:xfrm>
            <a:off x="216000" y="5040000"/>
            <a:ext cx="4319640" cy="1727640"/>
          </a:xfrm>
          <a:prstGeom prst="wedgeRoundRectCallout">
            <a:avLst>
              <a:gd fmla="val 58722" name="adj1"/>
              <a:gd fmla="val -67328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Oh, there’s nothing to pay for the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 six months, and you can opt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 at any time if you’re not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fully satisfied with the service! But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joking aside, it's actually a really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good deal.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120"/>
          <p:cNvSpPr/>
          <p:nvPr/>
        </p:nvSpPr>
        <p:spPr>
          <a:xfrm>
            <a:off x="288000" y="360000"/>
            <a:ext cx="9431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Flantamperous-Wedge sisters (then)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12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wizard's outburst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1" name="Google Shape;841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0" y="1482840"/>
            <a:ext cx="3981600" cy="5309280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p121"/>
          <p:cNvSpPr/>
          <p:nvPr/>
        </p:nvSpPr>
        <p:spPr>
          <a:xfrm>
            <a:off x="1728720" y="5328000"/>
            <a:ext cx="3166920" cy="1151640"/>
          </a:xfrm>
          <a:prstGeom prst="wedgeRoundRectCallout">
            <a:avLst>
              <a:gd fmla="val -44444" name="adj1"/>
              <a:gd fmla="val -224194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Absolutely not.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We're back at square one!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3" name="Google Shape;843;p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6000" y="1512000"/>
            <a:ext cx="3678840" cy="5255640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121"/>
          <p:cNvSpPr/>
          <p:nvPr/>
        </p:nvSpPr>
        <p:spPr>
          <a:xfrm>
            <a:off x="4392000" y="2664360"/>
            <a:ext cx="2374920" cy="1007280"/>
          </a:xfrm>
          <a:prstGeom prst="wedgeRoundRectCallout">
            <a:avLst>
              <a:gd fmla="val 87365" name="adj1"/>
              <a:gd fmla="val -15787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Well, did that help?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122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Flantamperous-Wedge sisters (now)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0" name="Google Shape;850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000" y="1472400"/>
            <a:ext cx="8279640" cy="5331960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122"/>
          <p:cNvSpPr/>
          <p:nvPr/>
        </p:nvSpPr>
        <p:spPr>
          <a:xfrm>
            <a:off x="3744000" y="1584000"/>
            <a:ext cx="2807640" cy="863640"/>
          </a:xfrm>
          <a:prstGeom prst="wedgeRoundRectCallout">
            <a:avLst>
              <a:gd fmla="val 139037" name="adj1"/>
              <a:gd fmla="val 110722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What's wrong with it?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122"/>
          <p:cNvSpPr/>
          <p:nvPr/>
        </p:nvSpPr>
        <p:spPr>
          <a:xfrm>
            <a:off x="3528000" y="3960000"/>
            <a:ext cx="3599640" cy="1367640"/>
          </a:xfrm>
          <a:prstGeom prst="wedgeRoundRectCallout">
            <a:avLst>
              <a:gd fmla="val -74064" name="adj1"/>
              <a:gd fmla="val -99958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What's wrong with it? The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veritable dearth of content,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that's what!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23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Flantamperous-Wedge sisters (now)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8" name="Google Shape;858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000" y="1472400"/>
            <a:ext cx="8279640" cy="5331960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Google Shape;859;p123"/>
          <p:cNvSpPr/>
          <p:nvPr/>
        </p:nvSpPr>
        <p:spPr>
          <a:xfrm>
            <a:off x="3528000" y="3960000"/>
            <a:ext cx="3887640" cy="2303640"/>
          </a:xfrm>
          <a:prstGeom prst="wedgeRoundRectCallout">
            <a:avLst>
              <a:gd fmla="val -72282" name="adj1"/>
              <a:gd fmla="val -79666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I'm sorry… I know it's not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fault. It's just that…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Having witnessed first-hand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very specific scenario that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book pertains to, I was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kind of hoping for more...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124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Flantamperous-Wedge sisters (now)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5" name="Google Shape;865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000" y="1472400"/>
            <a:ext cx="8279640" cy="5331960"/>
          </a:xfrm>
          <a:prstGeom prst="rect">
            <a:avLst/>
          </a:prstGeom>
          <a:noFill/>
          <a:ln>
            <a:noFill/>
          </a:ln>
        </p:spPr>
      </p:pic>
      <p:sp>
        <p:nvSpPr>
          <p:cNvPr id="866" name="Google Shape;866;p124"/>
          <p:cNvSpPr/>
          <p:nvPr/>
        </p:nvSpPr>
        <p:spPr>
          <a:xfrm>
            <a:off x="4392000" y="1656000"/>
            <a:ext cx="3887640" cy="1943640"/>
          </a:xfrm>
          <a:prstGeom prst="wedgeRoundRectCallout">
            <a:avLst>
              <a:gd fmla="val -95189" name="adj1"/>
              <a:gd fmla="val 30555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Hmm, I guess any advice that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book might contain would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 really apply to me though…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Wait… Is that it? Is… Is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a Great Truth?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124"/>
          <p:cNvSpPr/>
          <p:nvPr/>
        </p:nvSpPr>
        <p:spPr>
          <a:xfrm>
            <a:off x="3888000" y="4464000"/>
            <a:ext cx="3239640" cy="1295640"/>
          </a:xfrm>
          <a:prstGeom prst="wedgeRoundRectCallout">
            <a:avLst>
              <a:gd fmla="val 127157" name="adj1"/>
              <a:gd fmla="val 62717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Ah my Michelle, that is for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to decide! But also –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 very real way – no.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125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Flantamperous-Wedge sisters (now)</a:t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3" name="Google Shape;873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000" y="1472400"/>
            <a:ext cx="8279640" cy="5331960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Google Shape;874;p125"/>
          <p:cNvSpPr/>
          <p:nvPr/>
        </p:nvSpPr>
        <p:spPr>
          <a:xfrm>
            <a:off x="3888000" y="4752000"/>
            <a:ext cx="3239640" cy="1007640"/>
          </a:xfrm>
          <a:prstGeom prst="wedgeRoundRectCallout">
            <a:avLst>
              <a:gd fmla="val 127143" name="adj1"/>
              <a:gd fmla="val 66347" name="adj2"/>
              <a:gd fmla="val 16667" name="adj3"/>
            </a:avLst>
          </a:prstGeom>
          <a:solidFill>
            <a:srgbClr val="BAF3F7"/>
          </a:solidFill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course it's fucking not.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