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5" r:id="rId2"/>
    <p:sldMasterId id="2147483686" r:id="rId3"/>
  </p:sldMasterIdLst>
  <p:notesMasterIdLst>
    <p:notesMasterId r:id="rId5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10080625"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627" y="-86"/>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2: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2: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2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4: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6: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27: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2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29: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0: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1: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32: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3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4: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36: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37: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38: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3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40: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41: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4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4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44: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4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46: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47: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4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49: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5: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p5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5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52: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53: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54: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5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13716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504000" y="1768680"/>
            <a:ext cx="9072000" cy="43840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504000" y="1768680"/>
            <a:ext cx="90720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11"/>
          <p:cNvSpPr txBox="1">
            <a:spLocks noGrp="1"/>
          </p:cNvSpPr>
          <p:nvPr>
            <p:ph type="body" idx="2"/>
          </p:nvPr>
        </p:nvSpPr>
        <p:spPr>
          <a:xfrm>
            <a:off x="504000" y="4058640"/>
            <a:ext cx="90720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12"/>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12"/>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12"/>
          <p:cNvSpPr txBox="1">
            <a:spLocks noGrp="1"/>
          </p:cNvSpPr>
          <p:nvPr>
            <p:ph type="body" idx="4"/>
          </p:nvPr>
        </p:nvSpPr>
        <p:spPr>
          <a:xfrm>
            <a:off x="515268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body" idx="1"/>
          </p:nvPr>
        </p:nvSpPr>
        <p:spPr>
          <a:xfrm>
            <a:off x="504000" y="176868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13"/>
          <p:cNvSpPr txBox="1">
            <a:spLocks noGrp="1"/>
          </p:cNvSpPr>
          <p:nvPr>
            <p:ph type="body" idx="2"/>
          </p:nvPr>
        </p:nvSpPr>
        <p:spPr>
          <a:xfrm>
            <a:off x="3571560" y="176868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3"/>
          <p:cNvSpPr txBox="1">
            <a:spLocks noGrp="1"/>
          </p:cNvSpPr>
          <p:nvPr>
            <p:ph type="body" idx="3"/>
          </p:nvPr>
        </p:nvSpPr>
        <p:spPr>
          <a:xfrm>
            <a:off x="6639120" y="176868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3"/>
          <p:cNvSpPr txBox="1">
            <a:spLocks noGrp="1"/>
          </p:cNvSpPr>
          <p:nvPr>
            <p:ph type="body" idx="4"/>
          </p:nvPr>
        </p:nvSpPr>
        <p:spPr>
          <a:xfrm>
            <a:off x="504000" y="405864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5"/>
          </p:nvPr>
        </p:nvSpPr>
        <p:spPr>
          <a:xfrm>
            <a:off x="3571560" y="405864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6"/>
          </p:nvPr>
        </p:nvSpPr>
        <p:spPr>
          <a:xfrm>
            <a:off x="6639120" y="405864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subTitle" idx="1"/>
          </p:nvPr>
        </p:nvSpPr>
        <p:spPr>
          <a:xfrm>
            <a:off x="504000" y="1768680"/>
            <a:ext cx="9072000" cy="43840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9" name="Google Shape;69;p18"/>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2"/>
        <p:cNvGrpSpPr/>
        <p:nvPr/>
      </p:nvGrpSpPr>
      <p:grpSpPr>
        <a:xfrm>
          <a:off x="0" y="0"/>
          <a:ext cx="0" cy="0"/>
          <a:chOff x="0" y="0"/>
          <a:chExt cx="0" cy="0"/>
        </a:xfrm>
      </p:grpSpPr>
      <p:sp>
        <p:nvSpPr>
          <p:cNvPr id="73" name="Google Shape;73;p20"/>
          <p:cNvSpPr txBox="1">
            <a:spLocks noGrp="1"/>
          </p:cNvSpPr>
          <p:nvPr>
            <p:ph type="subTitle" idx="1"/>
          </p:nvPr>
        </p:nvSpPr>
        <p:spPr>
          <a:xfrm>
            <a:off x="504000" y="301320"/>
            <a:ext cx="9072000" cy="58503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7" name="Google Shape;77;p21"/>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 name="Google Shape;78;p21"/>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2"/>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2" name="Google Shape;82;p22"/>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3" name="Google Shape;83;p22"/>
          <p:cNvSpPr txBox="1">
            <a:spLocks noGrp="1"/>
          </p:cNvSpPr>
          <p:nvPr>
            <p:ph type="body" idx="3"/>
          </p:nvPr>
        </p:nvSpPr>
        <p:spPr>
          <a:xfrm>
            <a:off x="515268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 name="Google Shape;87;p23"/>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3"/>
          <p:cNvSpPr txBox="1">
            <a:spLocks noGrp="1"/>
          </p:cNvSpPr>
          <p:nvPr>
            <p:ph type="body" idx="3"/>
          </p:nvPr>
        </p:nvSpPr>
        <p:spPr>
          <a:xfrm>
            <a:off x="504000" y="4058640"/>
            <a:ext cx="90720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4"/>
          <p:cNvSpPr txBox="1">
            <a:spLocks noGrp="1"/>
          </p:cNvSpPr>
          <p:nvPr>
            <p:ph type="body" idx="1"/>
          </p:nvPr>
        </p:nvSpPr>
        <p:spPr>
          <a:xfrm>
            <a:off x="504000" y="1768680"/>
            <a:ext cx="90720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2" name="Google Shape;92;p24"/>
          <p:cNvSpPr txBox="1">
            <a:spLocks noGrp="1"/>
          </p:cNvSpPr>
          <p:nvPr>
            <p:ph type="body" idx="2"/>
          </p:nvPr>
        </p:nvSpPr>
        <p:spPr>
          <a:xfrm>
            <a:off x="504000" y="4058640"/>
            <a:ext cx="90720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3"/>
        <p:cNvGrpSpPr/>
        <p:nvPr/>
      </p:nvGrpSpPr>
      <p:grpSpPr>
        <a:xfrm>
          <a:off x="0" y="0"/>
          <a:ext cx="0" cy="0"/>
          <a:chOff x="0" y="0"/>
          <a:chExt cx="0" cy="0"/>
        </a:xfrm>
      </p:grpSpPr>
      <p:sp>
        <p:nvSpPr>
          <p:cNvPr id="94" name="Google Shape;94;p25"/>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6" name="Google Shape;96;p25"/>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7" name="Google Shape;97;p25"/>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5"/>
          <p:cNvSpPr txBox="1">
            <a:spLocks noGrp="1"/>
          </p:cNvSpPr>
          <p:nvPr>
            <p:ph type="body" idx="4"/>
          </p:nvPr>
        </p:nvSpPr>
        <p:spPr>
          <a:xfrm>
            <a:off x="515268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body" idx="1"/>
          </p:nvPr>
        </p:nvSpPr>
        <p:spPr>
          <a:xfrm>
            <a:off x="504000" y="176868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6"/>
          <p:cNvSpPr txBox="1">
            <a:spLocks noGrp="1"/>
          </p:cNvSpPr>
          <p:nvPr>
            <p:ph type="body" idx="2"/>
          </p:nvPr>
        </p:nvSpPr>
        <p:spPr>
          <a:xfrm>
            <a:off x="3571560" y="176868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6"/>
          <p:cNvSpPr txBox="1">
            <a:spLocks noGrp="1"/>
          </p:cNvSpPr>
          <p:nvPr>
            <p:ph type="body" idx="3"/>
          </p:nvPr>
        </p:nvSpPr>
        <p:spPr>
          <a:xfrm>
            <a:off x="6639120" y="176868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6"/>
          <p:cNvSpPr txBox="1">
            <a:spLocks noGrp="1"/>
          </p:cNvSpPr>
          <p:nvPr>
            <p:ph type="body" idx="4"/>
          </p:nvPr>
        </p:nvSpPr>
        <p:spPr>
          <a:xfrm>
            <a:off x="504000" y="405864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5" name="Google Shape;105;p26"/>
          <p:cNvSpPr txBox="1">
            <a:spLocks noGrp="1"/>
          </p:cNvSpPr>
          <p:nvPr>
            <p:ph type="body" idx="5"/>
          </p:nvPr>
        </p:nvSpPr>
        <p:spPr>
          <a:xfrm>
            <a:off x="3571560" y="405864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26"/>
          <p:cNvSpPr txBox="1">
            <a:spLocks noGrp="1"/>
          </p:cNvSpPr>
          <p:nvPr>
            <p:ph type="body" idx="6"/>
          </p:nvPr>
        </p:nvSpPr>
        <p:spPr>
          <a:xfrm>
            <a:off x="6639120" y="405864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2"/>
        <p:cNvGrpSpPr/>
        <p:nvPr/>
      </p:nvGrpSpPr>
      <p:grpSpPr>
        <a:xfrm>
          <a:off x="0" y="0"/>
          <a:ext cx="0" cy="0"/>
          <a:chOff x="0" y="0"/>
          <a:chExt cx="0" cy="0"/>
        </a:xfrm>
      </p:grpSpPr>
      <p:sp>
        <p:nvSpPr>
          <p:cNvPr id="113" name="Google Shape;113;p29"/>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9"/>
          <p:cNvSpPr txBox="1">
            <a:spLocks noGrp="1"/>
          </p:cNvSpPr>
          <p:nvPr>
            <p:ph type="subTitle" idx="1"/>
          </p:nvPr>
        </p:nvSpPr>
        <p:spPr>
          <a:xfrm>
            <a:off x="504000" y="1768680"/>
            <a:ext cx="9072000" cy="43840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0"/>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8"/>
        <p:cNvGrpSpPr/>
        <p:nvPr/>
      </p:nvGrpSpPr>
      <p:grpSpPr>
        <a:xfrm>
          <a:off x="0" y="0"/>
          <a:ext cx="0" cy="0"/>
          <a:chOff x="0" y="0"/>
          <a:chExt cx="0" cy="0"/>
        </a:xfrm>
      </p:grpSpPr>
      <p:sp>
        <p:nvSpPr>
          <p:cNvPr id="119" name="Google Shape;119;p3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1"/>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1" name="Google Shape;121;p31"/>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32"/>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4"/>
        <p:cNvGrpSpPr/>
        <p:nvPr/>
      </p:nvGrpSpPr>
      <p:grpSpPr>
        <a:xfrm>
          <a:off x="0" y="0"/>
          <a:ext cx="0" cy="0"/>
          <a:chOff x="0" y="0"/>
          <a:chExt cx="0" cy="0"/>
        </a:xfrm>
      </p:grpSpPr>
      <p:sp>
        <p:nvSpPr>
          <p:cNvPr id="125" name="Google Shape;125;p33"/>
          <p:cNvSpPr txBox="1">
            <a:spLocks noGrp="1"/>
          </p:cNvSpPr>
          <p:nvPr>
            <p:ph type="subTitle" idx="1"/>
          </p:nvPr>
        </p:nvSpPr>
        <p:spPr>
          <a:xfrm>
            <a:off x="504000" y="301320"/>
            <a:ext cx="9072000" cy="58503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6"/>
        <p:cNvGrpSpPr/>
        <p:nvPr/>
      </p:nvGrpSpPr>
      <p:grpSpPr>
        <a:xfrm>
          <a:off x="0" y="0"/>
          <a:ext cx="0" cy="0"/>
          <a:chOff x="0" y="0"/>
          <a:chExt cx="0" cy="0"/>
        </a:xfrm>
      </p:grpSpPr>
      <p:sp>
        <p:nvSpPr>
          <p:cNvPr id="127" name="Google Shape;127;p34"/>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4"/>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9" name="Google Shape;129;p34"/>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0" name="Google Shape;130;p34"/>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5"/>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4" name="Google Shape;134;p35"/>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5" name="Google Shape;135;p35"/>
          <p:cNvSpPr txBox="1">
            <a:spLocks noGrp="1"/>
          </p:cNvSpPr>
          <p:nvPr>
            <p:ph type="body" idx="3"/>
          </p:nvPr>
        </p:nvSpPr>
        <p:spPr>
          <a:xfrm>
            <a:off x="515268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6"/>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9" name="Google Shape;139;p36"/>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0" name="Google Shape;140;p36"/>
          <p:cNvSpPr txBox="1">
            <a:spLocks noGrp="1"/>
          </p:cNvSpPr>
          <p:nvPr>
            <p:ph type="body" idx="3"/>
          </p:nvPr>
        </p:nvSpPr>
        <p:spPr>
          <a:xfrm>
            <a:off x="504000" y="4058640"/>
            <a:ext cx="90720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1"/>
        <p:cNvGrpSpPr/>
        <p:nvPr/>
      </p:nvGrpSpPr>
      <p:grpSpPr>
        <a:xfrm>
          <a:off x="0" y="0"/>
          <a:ext cx="0" cy="0"/>
          <a:chOff x="0" y="0"/>
          <a:chExt cx="0" cy="0"/>
        </a:xfrm>
      </p:grpSpPr>
      <p:sp>
        <p:nvSpPr>
          <p:cNvPr id="142" name="Google Shape;142;p37"/>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7"/>
          <p:cNvSpPr txBox="1">
            <a:spLocks noGrp="1"/>
          </p:cNvSpPr>
          <p:nvPr>
            <p:ph type="body" idx="1"/>
          </p:nvPr>
        </p:nvSpPr>
        <p:spPr>
          <a:xfrm>
            <a:off x="504000" y="1768680"/>
            <a:ext cx="90720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4" name="Google Shape;144;p37"/>
          <p:cNvSpPr txBox="1">
            <a:spLocks noGrp="1"/>
          </p:cNvSpPr>
          <p:nvPr>
            <p:ph type="body" idx="2"/>
          </p:nvPr>
        </p:nvSpPr>
        <p:spPr>
          <a:xfrm>
            <a:off x="504000" y="4058640"/>
            <a:ext cx="90720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5"/>
        <p:cNvGrpSpPr/>
        <p:nvPr/>
      </p:nvGrpSpPr>
      <p:grpSpPr>
        <a:xfrm>
          <a:off x="0" y="0"/>
          <a:ext cx="0" cy="0"/>
          <a:chOff x="0" y="0"/>
          <a:chExt cx="0" cy="0"/>
        </a:xfrm>
      </p:grpSpPr>
      <p:sp>
        <p:nvSpPr>
          <p:cNvPr id="146" name="Google Shape;146;p38"/>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8"/>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38"/>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9" name="Google Shape;149;p38"/>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0" name="Google Shape;150;p38"/>
          <p:cNvSpPr txBox="1">
            <a:spLocks noGrp="1"/>
          </p:cNvSpPr>
          <p:nvPr>
            <p:ph type="body" idx="4"/>
          </p:nvPr>
        </p:nvSpPr>
        <p:spPr>
          <a:xfrm>
            <a:off x="515268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1"/>
        <p:cNvGrpSpPr/>
        <p:nvPr/>
      </p:nvGrpSpPr>
      <p:grpSpPr>
        <a:xfrm>
          <a:off x="0" y="0"/>
          <a:ext cx="0" cy="0"/>
          <a:chOff x="0" y="0"/>
          <a:chExt cx="0" cy="0"/>
        </a:xfrm>
      </p:grpSpPr>
      <p:sp>
        <p:nvSpPr>
          <p:cNvPr id="152" name="Google Shape;152;p39"/>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9"/>
          <p:cNvSpPr txBox="1">
            <a:spLocks noGrp="1"/>
          </p:cNvSpPr>
          <p:nvPr>
            <p:ph type="body" idx="1"/>
          </p:nvPr>
        </p:nvSpPr>
        <p:spPr>
          <a:xfrm>
            <a:off x="504000" y="176868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4" name="Google Shape;154;p39"/>
          <p:cNvSpPr txBox="1">
            <a:spLocks noGrp="1"/>
          </p:cNvSpPr>
          <p:nvPr>
            <p:ph type="body" idx="2"/>
          </p:nvPr>
        </p:nvSpPr>
        <p:spPr>
          <a:xfrm>
            <a:off x="3571560" y="176868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5" name="Google Shape;155;p39"/>
          <p:cNvSpPr txBox="1">
            <a:spLocks noGrp="1"/>
          </p:cNvSpPr>
          <p:nvPr>
            <p:ph type="body" idx="3"/>
          </p:nvPr>
        </p:nvSpPr>
        <p:spPr>
          <a:xfrm>
            <a:off x="6639120" y="176868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6" name="Google Shape;156;p39"/>
          <p:cNvSpPr txBox="1">
            <a:spLocks noGrp="1"/>
          </p:cNvSpPr>
          <p:nvPr>
            <p:ph type="body" idx="4"/>
          </p:nvPr>
        </p:nvSpPr>
        <p:spPr>
          <a:xfrm>
            <a:off x="504000" y="405864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39"/>
          <p:cNvSpPr txBox="1">
            <a:spLocks noGrp="1"/>
          </p:cNvSpPr>
          <p:nvPr>
            <p:ph type="body" idx="5"/>
          </p:nvPr>
        </p:nvSpPr>
        <p:spPr>
          <a:xfrm>
            <a:off x="3571560" y="405864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39"/>
          <p:cNvSpPr txBox="1">
            <a:spLocks noGrp="1"/>
          </p:cNvSpPr>
          <p:nvPr>
            <p:ph type="body" idx="6"/>
          </p:nvPr>
        </p:nvSpPr>
        <p:spPr>
          <a:xfrm>
            <a:off x="6639120" y="4058640"/>
            <a:ext cx="29210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5"/>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7"/>
          <p:cNvSpPr txBox="1">
            <a:spLocks noGrp="1"/>
          </p:cNvSpPr>
          <p:nvPr>
            <p:ph type="subTitle" idx="1"/>
          </p:nvPr>
        </p:nvSpPr>
        <p:spPr>
          <a:xfrm>
            <a:off x="504000" y="301320"/>
            <a:ext cx="9072000" cy="585036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8"/>
          <p:cNvSpPr txBox="1">
            <a:spLocks noGrp="1"/>
          </p:cNvSpPr>
          <p:nvPr>
            <p:ph type="body" idx="2"/>
          </p:nvPr>
        </p:nvSpPr>
        <p:spPr>
          <a:xfrm>
            <a:off x="515268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8"/>
          <p:cNvSpPr txBox="1">
            <a:spLocks noGrp="1"/>
          </p:cNvSpPr>
          <p:nvPr>
            <p:ph type="body" idx="3"/>
          </p:nvPr>
        </p:nvSpPr>
        <p:spPr>
          <a:xfrm>
            <a:off x="50400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504000" y="1768680"/>
            <a:ext cx="44269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9"/>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9"/>
          <p:cNvSpPr txBox="1">
            <a:spLocks noGrp="1"/>
          </p:cNvSpPr>
          <p:nvPr>
            <p:ph type="body" idx="3"/>
          </p:nvPr>
        </p:nvSpPr>
        <p:spPr>
          <a:xfrm>
            <a:off x="5152680" y="405864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50400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10"/>
          <p:cNvSpPr txBox="1">
            <a:spLocks noGrp="1"/>
          </p:cNvSpPr>
          <p:nvPr>
            <p:ph type="body" idx="2"/>
          </p:nvPr>
        </p:nvSpPr>
        <p:spPr>
          <a:xfrm>
            <a:off x="5152680" y="1768680"/>
            <a:ext cx="44269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0"/>
          <p:cNvSpPr txBox="1">
            <a:spLocks noGrp="1"/>
          </p:cNvSpPr>
          <p:nvPr>
            <p:ph type="body" idx="3"/>
          </p:nvPr>
        </p:nvSpPr>
        <p:spPr>
          <a:xfrm>
            <a:off x="504000" y="4058640"/>
            <a:ext cx="90720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8" name="Google Shape;58;p14"/>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7"/>
          <p:cNvPicPr preferRelativeResize="0"/>
          <p:nvPr/>
        </p:nvPicPr>
        <p:blipFill rotWithShape="1">
          <a:blip r:embed="rId14">
            <a:alphaModFix/>
          </a:blip>
          <a:srcRect/>
          <a:stretch/>
        </p:blipFill>
        <p:spPr>
          <a:xfrm>
            <a:off x="-16920" y="-12240"/>
            <a:ext cx="10095120" cy="946440"/>
          </a:xfrm>
          <a:prstGeom prst="rect">
            <a:avLst/>
          </a:prstGeom>
          <a:noFill/>
          <a:ln>
            <a:noFill/>
          </a:ln>
        </p:spPr>
      </p:pic>
      <p:sp>
        <p:nvSpPr>
          <p:cNvPr id="109" name="Google Shape;109;p27"/>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0" name="Google Shape;110;p27"/>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0"/>
          <p:cNvSpPr/>
          <p:nvPr/>
        </p:nvSpPr>
        <p:spPr>
          <a:xfrm>
            <a:off x="432000" y="1771920"/>
            <a:ext cx="9214200" cy="15285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MASTERING EVERYDAY CONVERSATION</a:t>
            </a:r>
            <a:endParaRPr sz="5400" b="0" i="0" u="none" strike="noStrike" cap="none">
              <a:latin typeface="Arial"/>
              <a:ea typeface="Arial"/>
              <a:cs typeface="Arial"/>
              <a:sym typeface="Arial"/>
            </a:endParaRPr>
          </a:p>
        </p:txBody>
      </p:sp>
      <p:sp>
        <p:nvSpPr>
          <p:cNvPr id="164" name="Google Shape;164;p40"/>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Pierre-Édouard Lémontey</a:t>
            </a:r>
            <a:endParaRPr sz="3200" b="0" i="0" u="none" strike="noStrike" cap="non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9"/>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Tackling Dentists</a:t>
            </a:r>
            <a:endParaRPr sz="4400" b="0" i="0" u="none" strike="noStrike" cap="none">
              <a:latin typeface="Arial"/>
              <a:ea typeface="Arial"/>
              <a:cs typeface="Arial"/>
              <a:sym typeface="Arial"/>
            </a:endParaRPr>
          </a:p>
        </p:txBody>
      </p:sp>
      <p:sp>
        <p:nvSpPr>
          <p:cNvPr id="220" name="Google Shape;220;p49"/>
          <p:cNvSpPr/>
          <p:nvPr/>
        </p:nvSpPr>
        <p:spPr>
          <a:xfrm>
            <a:off x="504000" y="2020679"/>
            <a:ext cx="9069840" cy="4855501"/>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Dentists are </a:t>
            </a:r>
            <a:r>
              <a:rPr lang="en-GB" sz="3200" b="1" i="0" u="none" strike="noStrike" cap="none" dirty="0">
                <a:solidFill>
                  <a:srgbClr val="000000"/>
                </a:solidFill>
                <a:latin typeface="Arial"/>
                <a:ea typeface="Arial"/>
                <a:cs typeface="Arial"/>
                <a:sym typeface="Arial"/>
              </a:rPr>
              <a:t>enigmatic</a:t>
            </a:r>
            <a:r>
              <a:rPr lang="en-GB" sz="3200" b="0" i="0" u="none" strike="noStrike" cap="none" dirty="0">
                <a:solidFill>
                  <a:srgbClr val="000000"/>
                </a:solidFill>
                <a:latin typeface="Arial"/>
                <a:ea typeface="Arial"/>
                <a:cs typeface="Arial"/>
                <a:sym typeface="Arial"/>
              </a:rPr>
              <a:t>, </a:t>
            </a:r>
            <a:r>
              <a:rPr lang="en-GB" sz="3200" b="1" i="0" u="none" strike="noStrike" cap="none" dirty="0">
                <a:solidFill>
                  <a:srgbClr val="000000"/>
                </a:solidFill>
                <a:latin typeface="Arial"/>
                <a:ea typeface="Arial"/>
                <a:cs typeface="Arial"/>
                <a:sym typeface="Arial"/>
              </a:rPr>
              <a:t>sultry</a:t>
            </a:r>
            <a:r>
              <a:rPr lang="en-GB" sz="3200" b="0" i="0" u="none" strike="noStrike" cap="none" dirty="0">
                <a:solidFill>
                  <a:srgbClr val="000000"/>
                </a:solidFill>
                <a:latin typeface="Arial"/>
                <a:ea typeface="Arial"/>
                <a:cs typeface="Arial"/>
                <a:sym typeface="Arial"/>
              </a:rPr>
              <a:t> and</a:t>
            </a:r>
            <a:r>
              <a:rPr lang="en-GB" sz="3200" b="1" i="0" u="none" strike="noStrike" cap="none" dirty="0">
                <a:solidFill>
                  <a:srgbClr val="000000"/>
                </a:solidFill>
                <a:latin typeface="Arial"/>
                <a:ea typeface="Arial"/>
                <a:cs typeface="Arial"/>
                <a:sym typeface="Arial"/>
              </a:rPr>
              <a:t> have access to narcotics</a:t>
            </a:r>
            <a:r>
              <a:rPr lang="en-GB" sz="3200" b="0" i="0" u="none" strike="noStrike" cap="none" dirty="0">
                <a:solidFill>
                  <a:srgbClr val="000000"/>
                </a:solidFill>
                <a:latin typeface="Arial"/>
                <a:ea typeface="Arial"/>
                <a:cs typeface="Arial"/>
                <a:sym typeface="Arial"/>
              </a:rPr>
              <a:t>. Exercise </a:t>
            </a:r>
            <a:r>
              <a:rPr lang="en-GB" sz="3200" b="0" i="0" u="sng" strike="noStrike" cap="none" dirty="0">
                <a:solidFill>
                  <a:srgbClr val="000000"/>
                </a:solidFill>
                <a:latin typeface="Arial"/>
                <a:ea typeface="Arial"/>
                <a:cs typeface="Arial"/>
                <a:sym typeface="Arial"/>
              </a:rPr>
              <a:t>extreme caution</a:t>
            </a:r>
            <a:r>
              <a:rPr lang="en-GB" sz="3200" b="0" i="0" u="none" strike="noStrike" cap="none" dirty="0">
                <a:solidFill>
                  <a:srgbClr val="000000"/>
                </a:solidFill>
                <a:latin typeface="Arial"/>
                <a:ea typeface="Arial"/>
                <a:cs typeface="Arial"/>
                <a:sym typeface="Arial"/>
              </a:rPr>
              <a:t>.</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Begin by establishing "the facts" by enquiring as to your whereabouts. To bring a touch of joviality to proceedings, a </a:t>
            </a:r>
            <a:r>
              <a:rPr lang="en-GB" sz="3200" b="1" i="0" u="none" strike="noStrike" cap="none" dirty="0">
                <a:solidFill>
                  <a:srgbClr val="000000"/>
                </a:solidFill>
                <a:latin typeface="Arial"/>
                <a:ea typeface="Arial"/>
                <a:cs typeface="Arial"/>
                <a:sym typeface="Arial"/>
              </a:rPr>
              <a:t>cockney accent</a:t>
            </a:r>
            <a:r>
              <a:rPr lang="en-GB" sz="3200" b="0" i="0" u="none" strike="noStrike" cap="none" dirty="0">
                <a:solidFill>
                  <a:srgbClr val="000000"/>
                </a:solidFill>
                <a:latin typeface="Arial"/>
                <a:ea typeface="Arial"/>
                <a:cs typeface="Arial"/>
                <a:sym typeface="Arial"/>
              </a:rPr>
              <a:t> is suggested.</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Once your dentist has lowered his/her guard, quickly and loudly </a:t>
            </a:r>
            <a:r>
              <a:rPr lang="en-GB" sz="3200" b="0" i="0" u="sng" strike="noStrike" cap="none" dirty="0">
                <a:solidFill>
                  <a:srgbClr val="000000"/>
                </a:solidFill>
                <a:latin typeface="Arial"/>
                <a:ea typeface="Arial"/>
                <a:cs typeface="Arial"/>
                <a:sym typeface="Arial"/>
              </a:rPr>
              <a:t>burst into song</a:t>
            </a:r>
            <a:r>
              <a:rPr lang="en-GB" sz="3200" b="0" i="0" u="none" strike="noStrike" cap="none" dirty="0">
                <a:solidFill>
                  <a:srgbClr val="000000"/>
                </a:solidFill>
                <a:latin typeface="Arial"/>
                <a:ea typeface="Arial"/>
                <a:cs typeface="Arial"/>
                <a:sym typeface="Arial"/>
              </a:rPr>
              <a:t>.</a:t>
            </a:r>
            <a:endParaRPr sz="3200" b="0" i="0" u="none" strike="noStrike" cap="none"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0"/>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3</a:t>
            </a:r>
            <a:endParaRPr sz="4400" b="0" i="0" u="none" strike="noStrike" cap="none">
              <a:latin typeface="Arial"/>
              <a:ea typeface="Arial"/>
              <a:cs typeface="Arial"/>
              <a:sym typeface="Arial"/>
            </a:endParaRPr>
          </a:p>
        </p:txBody>
      </p:sp>
      <p:pic>
        <p:nvPicPr>
          <p:cNvPr id="226" name="Google Shape;226;p50"/>
          <p:cNvPicPr preferRelativeResize="0"/>
          <p:nvPr/>
        </p:nvPicPr>
        <p:blipFill rotWithShape="1">
          <a:blip r:embed="rId3">
            <a:alphaModFix/>
          </a:blip>
          <a:srcRect/>
          <a:stretch/>
        </p:blipFill>
        <p:spPr>
          <a:xfrm>
            <a:off x="1152000" y="2354040"/>
            <a:ext cx="7810560" cy="4628160"/>
          </a:xfrm>
          <a:prstGeom prst="rect">
            <a:avLst/>
          </a:prstGeom>
          <a:noFill/>
          <a:ln>
            <a:noFill/>
          </a:ln>
        </p:spPr>
      </p:pic>
      <p:sp>
        <p:nvSpPr>
          <p:cNvPr id="227" name="Google Shape;227;p50"/>
          <p:cNvSpPr/>
          <p:nvPr/>
        </p:nvSpPr>
        <p:spPr>
          <a:xfrm>
            <a:off x="504000" y="2808000"/>
            <a:ext cx="4318200" cy="1654200"/>
          </a:xfrm>
          <a:prstGeom prst="wedgeEllipseCallout">
            <a:avLst>
              <a:gd name="adj1" fmla="val 53981"/>
              <a:gd name="adj2" fmla="val 54388"/>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Can I interest you in a free </a:t>
            </a:r>
            <a:r>
              <a:rPr lang="en-GB" sz="1800" b="0" i="0" u="none" strike="noStrike" cap="none" dirty="0" smtClean="0">
                <a:solidFill>
                  <a:srgbClr val="000000"/>
                </a:solidFill>
                <a:latin typeface="Arial"/>
                <a:ea typeface="Arial"/>
                <a:cs typeface="Arial"/>
                <a:sym typeface="Arial"/>
              </a:rPr>
              <a:t>sample</a:t>
            </a:r>
            <a:r>
              <a:rPr lang="en-GB" sz="1800" dirty="0"/>
              <a:t> </a:t>
            </a:r>
            <a:r>
              <a:rPr lang="en-GB" sz="1800" b="0" i="0" u="none" strike="noStrike" cap="none" dirty="0" smtClean="0">
                <a:solidFill>
                  <a:srgbClr val="000000"/>
                </a:solidFill>
                <a:latin typeface="Arial"/>
                <a:ea typeface="Arial"/>
                <a:cs typeface="Arial"/>
                <a:sym typeface="Arial"/>
              </a:rPr>
              <a:t>of </a:t>
            </a:r>
            <a:r>
              <a:rPr lang="en-GB" sz="1800" b="0" i="0" u="none" strike="noStrike" cap="none" dirty="0">
                <a:solidFill>
                  <a:srgbClr val="000000"/>
                </a:solidFill>
                <a:latin typeface="Arial"/>
                <a:ea typeface="Arial"/>
                <a:cs typeface="Arial"/>
                <a:sym typeface="Arial"/>
              </a:rPr>
              <a:t>Gillette… </a:t>
            </a:r>
            <a:r>
              <a:rPr lang="en-GB" sz="1800" b="0" i="0" u="none" strike="noStrike" cap="none" dirty="0" err="1" smtClean="0">
                <a:solidFill>
                  <a:srgbClr val="000000"/>
                </a:solidFill>
                <a:latin typeface="Arial"/>
                <a:ea typeface="Arial"/>
                <a:cs typeface="Arial"/>
                <a:sym typeface="Arial"/>
              </a:rPr>
              <a:t>erm</a:t>
            </a:r>
            <a:r>
              <a:rPr lang="en-GB" sz="1800" b="0" i="0" u="none" strike="noStrike" cap="none" dirty="0" smtClean="0">
                <a:solidFill>
                  <a:srgbClr val="000000"/>
                </a:solidFill>
                <a:latin typeface="Arial"/>
                <a:ea typeface="Arial"/>
                <a:cs typeface="Arial"/>
                <a:sym typeface="Arial"/>
              </a:rPr>
              <a:t>, one </a:t>
            </a:r>
            <a:r>
              <a:rPr lang="en-GB" sz="1800" b="0" i="0" u="none" strike="noStrike" cap="none" dirty="0">
                <a:solidFill>
                  <a:srgbClr val="000000"/>
                </a:solidFill>
                <a:latin typeface="Arial"/>
                <a:ea typeface="Arial"/>
                <a:cs typeface="Arial"/>
                <a:sym typeface="Arial"/>
              </a:rPr>
              <a:t>of </a:t>
            </a:r>
            <a:r>
              <a:rPr lang="en-GB" sz="1800" b="0" i="0" u="none" strike="noStrike" cap="none" dirty="0" smtClean="0">
                <a:solidFill>
                  <a:srgbClr val="000000"/>
                </a:solidFill>
                <a:latin typeface="Arial"/>
                <a:ea typeface="Arial"/>
                <a:cs typeface="Arial"/>
                <a:sym typeface="Arial"/>
              </a:rPr>
              <a:t>their…</a:t>
            </a:r>
            <a:r>
              <a:rPr lang="en-GB" sz="1800" dirty="0"/>
              <a:t> </a:t>
            </a:r>
            <a:r>
              <a:rPr lang="en-GB" sz="1800" b="0" i="0" u="none" strike="noStrike" cap="none" dirty="0" smtClean="0">
                <a:solidFill>
                  <a:srgbClr val="000000"/>
                </a:solidFill>
                <a:latin typeface="Arial"/>
                <a:ea typeface="Arial"/>
                <a:cs typeface="Arial"/>
                <a:sym typeface="Arial"/>
              </a:rPr>
              <a:t>Products</a:t>
            </a:r>
            <a:r>
              <a:rPr lang="en-GB" sz="1800" b="0" i="0" u="none" strike="noStrike" cap="none" dirty="0">
                <a:solidFill>
                  <a:srgbClr val="000000"/>
                </a:solidFill>
                <a:latin typeface="Arial"/>
                <a:ea typeface="Arial"/>
                <a:cs typeface="Arial"/>
                <a:sym typeface="Arial"/>
              </a:rPr>
              <a:t>. </a:t>
            </a:r>
            <a:r>
              <a:rPr lang="en-GB" sz="1800" b="0" i="0" u="none" strike="noStrike" cap="none" dirty="0" smtClean="0">
                <a:solidFill>
                  <a:srgbClr val="000000"/>
                </a:solidFill>
                <a:latin typeface="Arial"/>
                <a:ea typeface="Arial"/>
                <a:cs typeface="Arial"/>
                <a:sym typeface="Arial"/>
              </a:rPr>
              <a:t>You know</a:t>
            </a:r>
            <a:r>
              <a:rPr lang="en-GB" sz="1800" b="0" i="0" u="none" strike="noStrike" cap="none" dirty="0">
                <a:solidFill>
                  <a:srgbClr val="000000"/>
                </a:solidFill>
                <a:latin typeface="Arial"/>
                <a:ea typeface="Arial"/>
                <a:cs typeface="Arial"/>
                <a:sym typeface="Arial"/>
              </a:rPr>
              <a:t>, it's… </a:t>
            </a:r>
            <a:r>
              <a:rPr lang="en-GB" sz="1800" b="0" i="0" u="none" strike="noStrike" cap="none" dirty="0" err="1">
                <a:solidFill>
                  <a:srgbClr val="000000"/>
                </a:solidFill>
                <a:latin typeface="Arial"/>
                <a:ea typeface="Arial"/>
                <a:cs typeface="Arial"/>
                <a:sym typeface="Arial"/>
              </a:rPr>
              <a:t>erm</a:t>
            </a:r>
            <a:r>
              <a:rPr lang="en-GB" sz="1800" b="0" i="0" u="none" strike="noStrike" cap="none" dirty="0">
                <a:solidFill>
                  <a:srgbClr val="000000"/>
                </a:solidFill>
                <a:latin typeface="Arial"/>
                <a:ea typeface="Arial"/>
                <a:cs typeface="Arial"/>
                <a:sym typeface="Arial"/>
              </a:rPr>
              <a:t>, </a:t>
            </a:r>
            <a:r>
              <a:rPr lang="en-GB" sz="1800" b="0" i="0" u="none" strike="noStrike" cap="none" dirty="0" smtClean="0">
                <a:solidFill>
                  <a:srgbClr val="000000"/>
                </a:solidFill>
                <a:latin typeface="Arial"/>
                <a:ea typeface="Arial"/>
                <a:cs typeface="Arial"/>
                <a:sym typeface="Arial"/>
              </a:rPr>
              <a:t>it's</a:t>
            </a:r>
            <a:r>
              <a:rPr lang="en-GB" sz="1800" dirty="0"/>
              <a:t> </a:t>
            </a:r>
            <a:r>
              <a:rPr lang="en-GB" sz="1800" b="0" i="0" u="none" strike="noStrike" cap="none" dirty="0" smtClean="0">
                <a:solidFill>
                  <a:srgbClr val="000000"/>
                </a:solidFill>
                <a:latin typeface="Arial"/>
                <a:ea typeface="Arial"/>
                <a:cs typeface="Arial"/>
                <a:sym typeface="Arial"/>
              </a:rPr>
              <a:t>shaving </a:t>
            </a:r>
            <a:r>
              <a:rPr lang="en-GB" sz="1800" b="0" i="0" u="none" strike="noStrike" cap="none" dirty="0">
                <a:solidFill>
                  <a:srgbClr val="000000"/>
                </a:solidFill>
                <a:latin typeface="Arial"/>
                <a:ea typeface="Arial"/>
                <a:cs typeface="Arial"/>
                <a:sym typeface="Arial"/>
              </a:rPr>
              <a:t>cream or something.</a:t>
            </a:r>
            <a:endParaRPr sz="1800" b="0" i="0" u="none" strike="noStrike" cap="none"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1"/>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Cardinal Numbers</a:t>
            </a:r>
            <a:endParaRPr sz="4400" b="0" i="0" u="none" strike="noStrike" cap="none">
              <a:latin typeface="Arial"/>
              <a:ea typeface="Arial"/>
              <a:cs typeface="Arial"/>
              <a:sym typeface="Arial"/>
            </a:endParaRPr>
          </a:p>
        </p:txBody>
      </p:sp>
      <p:sp>
        <p:nvSpPr>
          <p:cNvPr id="233" name="Google Shape;233;p51"/>
          <p:cNvSpPr/>
          <p:nvPr/>
        </p:nvSpPr>
        <p:spPr>
          <a:xfrm>
            <a:off x="504000" y="2020679"/>
            <a:ext cx="9069840" cy="4855502"/>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Numbers like 12 and (more rarely) 15,006, are </a:t>
            </a:r>
            <a:r>
              <a:rPr lang="en-GB" sz="3200" b="0" i="0" u="sng" strike="noStrike" cap="none" dirty="0">
                <a:solidFill>
                  <a:srgbClr val="000000"/>
                </a:solidFill>
                <a:latin typeface="Arial"/>
                <a:ea typeface="Arial"/>
                <a:cs typeface="Arial"/>
                <a:sym typeface="Arial"/>
              </a:rPr>
              <a:t>old-timey types</a:t>
            </a:r>
            <a:r>
              <a:rPr lang="en-GB" sz="3200" b="0" i="0" u="none" strike="noStrike" cap="none" dirty="0">
                <a:solidFill>
                  <a:srgbClr val="000000"/>
                </a:solidFill>
                <a:latin typeface="Arial"/>
                <a:ea typeface="Arial"/>
                <a:cs typeface="Arial"/>
                <a:sym typeface="Arial"/>
              </a:rPr>
              <a:t>, and are often heavily involved in telesales.</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Generally speaking, it is safe to accept their various wares.</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Be wary, however, of sales-numbers peddling suspicious or nonsensical goods (e.g. "Gorilla #14721" is nonsensical, because </a:t>
            </a:r>
            <a:r>
              <a:rPr lang="en-GB" sz="3200" b="0" i="0" u="sng" strike="noStrike" cap="none" dirty="0">
                <a:solidFill>
                  <a:srgbClr val="000000"/>
                </a:solidFill>
                <a:latin typeface="Arial"/>
                <a:ea typeface="Arial"/>
                <a:cs typeface="Arial"/>
                <a:sym typeface="Arial"/>
              </a:rPr>
              <a:t>all gorillas have six-digit unique IDs</a:t>
            </a:r>
            <a:r>
              <a:rPr lang="en-GB" sz="3200" b="0" i="0" u="none" strike="noStrike" cap="none" dirty="0">
                <a:solidFill>
                  <a:srgbClr val="000000"/>
                </a:solidFill>
                <a:latin typeface="Arial"/>
                <a:ea typeface="Arial"/>
                <a:cs typeface="Arial"/>
                <a:sym typeface="Arial"/>
              </a:rPr>
              <a:t>)</a:t>
            </a:r>
            <a:endParaRPr sz="3200" b="0" i="0" u="none" strike="noStrike" cap="none"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2"/>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4</a:t>
            </a:r>
            <a:endParaRPr sz="4400" b="0" i="0" u="none" strike="noStrike" cap="none">
              <a:latin typeface="Arial"/>
              <a:ea typeface="Arial"/>
              <a:cs typeface="Arial"/>
              <a:sym typeface="Arial"/>
            </a:endParaRPr>
          </a:p>
        </p:txBody>
      </p:sp>
      <p:pic>
        <p:nvPicPr>
          <p:cNvPr id="239" name="Google Shape;239;p52"/>
          <p:cNvPicPr preferRelativeResize="0"/>
          <p:nvPr/>
        </p:nvPicPr>
        <p:blipFill rotWithShape="1">
          <a:blip r:embed="rId3">
            <a:alphaModFix/>
          </a:blip>
          <a:srcRect/>
          <a:stretch/>
        </p:blipFill>
        <p:spPr>
          <a:xfrm>
            <a:off x="1008000" y="2237400"/>
            <a:ext cx="8089200" cy="4708800"/>
          </a:xfrm>
          <a:prstGeom prst="rect">
            <a:avLst/>
          </a:prstGeom>
          <a:noFill/>
          <a:ln>
            <a:noFill/>
          </a:ln>
        </p:spPr>
      </p:pic>
      <p:sp>
        <p:nvSpPr>
          <p:cNvPr id="240" name="Google Shape;240;p52"/>
          <p:cNvSpPr/>
          <p:nvPr/>
        </p:nvSpPr>
        <p:spPr>
          <a:xfrm>
            <a:off x="4176000" y="2304000"/>
            <a:ext cx="3454200" cy="1654200"/>
          </a:xfrm>
          <a:prstGeom prst="wedgeEllipseCallout">
            <a:avLst>
              <a:gd name="adj1" fmla="val 83962"/>
              <a:gd name="adj2" fmla="val -49523"/>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YEAAAAAHH! GET THIS WAX,</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BOIIIIIIIIIIIIIIII!</a:t>
            </a:r>
            <a:endParaRPr sz="18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3"/>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Political Debate</a:t>
            </a:r>
            <a:endParaRPr sz="4400" b="0" i="0" u="none" strike="noStrike" cap="none">
              <a:latin typeface="Arial"/>
              <a:ea typeface="Arial"/>
              <a:cs typeface="Arial"/>
              <a:sym typeface="Arial"/>
            </a:endParaRPr>
          </a:p>
        </p:txBody>
      </p:sp>
      <p:sp>
        <p:nvSpPr>
          <p:cNvPr id="246" name="Google Shape;246;p53"/>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000" b="0" i="0" u="none" strike="noStrike" cap="none" dirty="0">
                <a:solidFill>
                  <a:srgbClr val="000000"/>
                </a:solidFill>
                <a:latin typeface="Arial"/>
                <a:ea typeface="Arial"/>
                <a:cs typeface="Arial"/>
                <a:sym typeface="Arial"/>
              </a:rPr>
              <a:t>More often that not, </a:t>
            </a:r>
            <a:r>
              <a:rPr lang="en-GB" sz="3000" b="1" i="0" u="none" strike="noStrike" cap="none" dirty="0">
                <a:solidFill>
                  <a:srgbClr val="000000"/>
                </a:solidFill>
                <a:latin typeface="Arial"/>
                <a:ea typeface="Arial"/>
                <a:cs typeface="Arial"/>
                <a:sym typeface="Arial"/>
              </a:rPr>
              <a:t>monosyllabic utterances</a:t>
            </a:r>
            <a:r>
              <a:rPr lang="en-GB" sz="3000" b="0" i="0" u="none" strike="noStrike" cap="none" dirty="0">
                <a:solidFill>
                  <a:srgbClr val="000000"/>
                </a:solidFill>
                <a:latin typeface="Arial"/>
                <a:ea typeface="Arial"/>
                <a:cs typeface="Arial"/>
                <a:sym typeface="Arial"/>
              </a:rPr>
              <a:t> or </a:t>
            </a:r>
            <a:r>
              <a:rPr lang="en-GB" sz="3000" b="1" i="0" u="none" strike="noStrike" cap="none" dirty="0">
                <a:solidFill>
                  <a:srgbClr val="000000"/>
                </a:solidFill>
                <a:latin typeface="Arial"/>
                <a:ea typeface="Arial"/>
                <a:cs typeface="Arial"/>
                <a:sym typeface="Arial"/>
              </a:rPr>
              <a:t>loudly exclaimed non-words</a:t>
            </a:r>
            <a:r>
              <a:rPr lang="en-GB" sz="3000" b="0" i="0" u="none" strike="noStrike" cap="none" dirty="0">
                <a:solidFill>
                  <a:srgbClr val="000000"/>
                </a:solidFill>
                <a:latin typeface="Arial"/>
                <a:ea typeface="Arial"/>
                <a:cs typeface="Arial"/>
                <a:sym typeface="Arial"/>
              </a:rPr>
              <a:t> signal a segue into political debate.</a:t>
            </a:r>
            <a:endParaRPr sz="30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000" b="1" i="0" u="sng" strike="noStrike" cap="none" dirty="0">
                <a:solidFill>
                  <a:srgbClr val="000000"/>
                </a:solidFill>
                <a:latin typeface="Arial"/>
                <a:ea typeface="Arial"/>
                <a:cs typeface="Arial"/>
                <a:sym typeface="Arial"/>
              </a:rPr>
              <a:t>DO NOT EXPRESS A POLITICAL OPINION.</a:t>
            </a:r>
            <a:endParaRPr sz="30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000" b="0" i="0" u="none" strike="noStrike" cap="none" dirty="0">
                <a:solidFill>
                  <a:srgbClr val="000000"/>
                </a:solidFill>
                <a:latin typeface="Arial"/>
                <a:ea typeface="Arial"/>
                <a:cs typeface="Arial"/>
                <a:sym typeface="Arial"/>
              </a:rPr>
              <a:t>Political debate can be circumvented by using the following </a:t>
            </a:r>
            <a:r>
              <a:rPr lang="en-GB" sz="3000" b="0" i="0" u="sng" strike="noStrike" cap="none" dirty="0">
                <a:solidFill>
                  <a:srgbClr val="000000"/>
                </a:solidFill>
                <a:latin typeface="Arial"/>
                <a:ea typeface="Arial"/>
                <a:cs typeface="Arial"/>
                <a:sym typeface="Arial"/>
              </a:rPr>
              <a:t>stock phrase</a:t>
            </a:r>
            <a:r>
              <a:rPr lang="en-GB" sz="3000" b="0" i="0" u="none" strike="noStrike" cap="none" dirty="0">
                <a:solidFill>
                  <a:srgbClr val="000000"/>
                </a:solidFill>
                <a:latin typeface="Arial"/>
                <a:ea typeface="Arial"/>
                <a:cs typeface="Arial"/>
                <a:sym typeface="Arial"/>
              </a:rPr>
              <a:t>: </a:t>
            </a:r>
            <a:r>
              <a:rPr lang="en-GB" sz="3000" b="0" i="1" u="none" strike="noStrike" cap="none" dirty="0">
                <a:solidFill>
                  <a:srgbClr val="000000"/>
                </a:solidFill>
                <a:latin typeface="Arial"/>
                <a:ea typeface="Arial"/>
                <a:cs typeface="Arial"/>
                <a:sym typeface="Arial"/>
              </a:rPr>
              <a:t>"Any views expressed are not my own. Any thoughts (as all thoughts are) were inserted by my mate Derek, and all I done is checked them for typos and that."</a:t>
            </a:r>
            <a:endParaRPr sz="3000" b="0" i="0" u="none" strike="noStrike" cap="none"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4"/>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Political Debate (continued)</a:t>
            </a:r>
            <a:endParaRPr sz="4400" b="0" i="0" u="none" strike="noStrike" cap="none">
              <a:latin typeface="Arial"/>
              <a:ea typeface="Arial"/>
              <a:cs typeface="Arial"/>
              <a:sym typeface="Arial"/>
            </a:endParaRPr>
          </a:p>
        </p:txBody>
      </p:sp>
      <p:sp>
        <p:nvSpPr>
          <p:cNvPr id="252" name="Google Shape;252;p54"/>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000" b="0" i="0" u="none" strike="noStrike" cap="none" dirty="0">
                <a:solidFill>
                  <a:srgbClr val="000000"/>
                </a:solidFill>
                <a:latin typeface="Arial"/>
                <a:ea typeface="Arial"/>
                <a:cs typeface="Arial"/>
                <a:sym typeface="Arial"/>
              </a:rPr>
              <a:t>Unfortunately,</a:t>
            </a:r>
            <a:r>
              <a:rPr lang="en-GB" sz="3000" b="1" i="0" u="none" strike="noStrike" cap="none" dirty="0">
                <a:solidFill>
                  <a:srgbClr val="000000"/>
                </a:solidFill>
                <a:latin typeface="Arial"/>
                <a:ea typeface="Arial"/>
                <a:cs typeface="Arial"/>
                <a:sym typeface="Arial"/>
              </a:rPr>
              <a:t> </a:t>
            </a:r>
            <a:r>
              <a:rPr lang="en-GB" sz="3000" b="0" i="0" u="none" strike="noStrike" cap="none" dirty="0">
                <a:solidFill>
                  <a:srgbClr val="000000"/>
                </a:solidFill>
                <a:latin typeface="Arial"/>
                <a:ea typeface="Arial"/>
                <a:cs typeface="Arial"/>
                <a:sym typeface="Arial"/>
              </a:rPr>
              <a:t>a</a:t>
            </a:r>
            <a:r>
              <a:rPr lang="en-GB" sz="3000" b="1" i="0" u="none" strike="noStrike" cap="none" dirty="0">
                <a:solidFill>
                  <a:srgbClr val="000000"/>
                </a:solidFill>
                <a:latin typeface="Arial"/>
                <a:ea typeface="Arial"/>
                <a:cs typeface="Arial"/>
                <a:sym typeface="Arial"/>
              </a:rPr>
              <a:t> hardened debater</a:t>
            </a:r>
            <a:r>
              <a:rPr lang="en-GB" sz="3000" b="0" i="0" u="none" strike="noStrike" cap="none" dirty="0">
                <a:solidFill>
                  <a:srgbClr val="000000"/>
                </a:solidFill>
                <a:latin typeface="Arial"/>
                <a:ea typeface="Arial"/>
                <a:cs typeface="Arial"/>
                <a:sym typeface="Arial"/>
              </a:rPr>
              <a:t> may be </a:t>
            </a:r>
            <a:r>
              <a:rPr lang="en-GB" sz="3000" b="0" i="0" u="none" strike="noStrike" cap="none" dirty="0" err="1">
                <a:solidFill>
                  <a:srgbClr val="000000"/>
                </a:solidFill>
                <a:latin typeface="Arial"/>
                <a:ea typeface="Arial"/>
                <a:cs typeface="Arial"/>
                <a:sym typeface="Arial"/>
              </a:rPr>
              <a:t>unswayed</a:t>
            </a:r>
            <a:r>
              <a:rPr lang="en-GB" sz="3000" b="0" i="0" u="none" strike="noStrike" cap="none" dirty="0">
                <a:solidFill>
                  <a:srgbClr val="000000"/>
                </a:solidFill>
                <a:latin typeface="Arial"/>
                <a:ea typeface="Arial"/>
                <a:cs typeface="Arial"/>
                <a:sym typeface="Arial"/>
              </a:rPr>
              <a:t> by stock phrases.</a:t>
            </a:r>
            <a:endParaRPr sz="30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000" b="0" i="0" u="none" strike="noStrike" cap="none" dirty="0">
                <a:solidFill>
                  <a:srgbClr val="000000"/>
                </a:solidFill>
                <a:latin typeface="Arial"/>
                <a:ea typeface="Arial"/>
                <a:cs typeface="Arial"/>
                <a:sym typeface="Arial"/>
              </a:rPr>
              <a:t>In this case, a good fall-back is to recite a beautiful poem that is full of sorrow and yet has hope.</a:t>
            </a:r>
            <a:endParaRPr sz="30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000" b="0" i="0" u="none" strike="noStrike" cap="none" dirty="0">
                <a:solidFill>
                  <a:srgbClr val="000000"/>
                </a:solidFill>
                <a:latin typeface="Arial"/>
                <a:ea typeface="Arial"/>
                <a:cs typeface="Arial"/>
                <a:sym typeface="Arial"/>
              </a:rPr>
              <a:t>For example: </a:t>
            </a:r>
            <a:r>
              <a:rPr lang="en-GB" sz="3000" b="0" i="1" u="none" strike="noStrike" cap="none" dirty="0">
                <a:solidFill>
                  <a:srgbClr val="000000"/>
                </a:solidFill>
                <a:latin typeface="Arial"/>
                <a:ea typeface="Arial"/>
                <a:cs typeface="Arial"/>
                <a:sym typeface="Arial"/>
              </a:rPr>
              <a:t>"We do not give any guarantees, conditions or warranties about the accuracy or completeness of any content used by these products. We’re not liable for any loss or damage that may come from your use of these products."</a:t>
            </a:r>
            <a:endParaRPr sz="3000" b="0" i="0" u="none" strike="noStrike" cap="none"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p:nvPr/>
        </p:nvSpPr>
        <p:spPr>
          <a:xfrm>
            <a:off x="432000" y="1905840"/>
            <a:ext cx="9214200" cy="12607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BONUS ROUND!</a:t>
            </a:r>
            <a:endParaRPr sz="5400" b="0" i="0" u="none" strike="noStrike" cap="none">
              <a:latin typeface="Arial"/>
              <a:ea typeface="Arial"/>
              <a:cs typeface="Arial"/>
              <a:sym typeface="Arial"/>
            </a:endParaRPr>
          </a:p>
        </p:txBody>
      </p:sp>
      <p:sp>
        <p:nvSpPr>
          <p:cNvPr id="258" name="Google Shape;258;p55"/>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Digital scenarios for beginners</a:t>
            </a:r>
            <a:endParaRPr sz="32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p:nvPr/>
        </p:nvSpPr>
        <p:spPr>
          <a:xfrm>
            <a:off x="504000" y="1041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When a normal conversation...</a:t>
            </a:r>
            <a:endParaRPr sz="4400" b="0" i="0" u="none" strike="noStrike" cap="none">
              <a:latin typeface="Arial"/>
              <a:ea typeface="Arial"/>
              <a:cs typeface="Arial"/>
              <a:sym typeface="Arial"/>
            </a:endParaRPr>
          </a:p>
        </p:txBody>
      </p:sp>
      <p:pic>
        <p:nvPicPr>
          <p:cNvPr id="264" name="Google Shape;264;p56"/>
          <p:cNvPicPr preferRelativeResize="0"/>
          <p:nvPr/>
        </p:nvPicPr>
        <p:blipFill rotWithShape="1">
          <a:blip r:embed="rId3">
            <a:alphaModFix/>
          </a:blip>
          <a:srcRect/>
          <a:stretch/>
        </p:blipFill>
        <p:spPr>
          <a:xfrm>
            <a:off x="3384000" y="1845000"/>
            <a:ext cx="3310200" cy="54082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7"/>
          <p:cNvSpPr/>
          <p:nvPr/>
        </p:nvSpPr>
        <p:spPr>
          <a:xfrm>
            <a:off x="504000" y="1041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Takes an unusual turn</a:t>
            </a:r>
            <a:endParaRPr sz="4400" b="0" i="0" u="none" strike="noStrike" cap="none">
              <a:latin typeface="Arial"/>
              <a:ea typeface="Arial"/>
              <a:cs typeface="Arial"/>
              <a:sym typeface="Arial"/>
            </a:endParaRPr>
          </a:p>
        </p:txBody>
      </p:sp>
      <p:pic>
        <p:nvPicPr>
          <p:cNvPr id="270" name="Google Shape;270;p57"/>
          <p:cNvPicPr preferRelativeResize="0"/>
          <p:nvPr/>
        </p:nvPicPr>
        <p:blipFill rotWithShape="1">
          <a:blip r:embed="rId3">
            <a:alphaModFix/>
          </a:blip>
          <a:srcRect/>
          <a:stretch/>
        </p:blipFill>
        <p:spPr>
          <a:xfrm>
            <a:off x="3672000" y="1872000"/>
            <a:ext cx="2796840" cy="5470200"/>
          </a:xfrm>
          <a:prstGeom prst="rect">
            <a:avLst/>
          </a:prstGeom>
          <a:noFill/>
          <a:ln>
            <a:noFill/>
          </a:ln>
        </p:spPr>
      </p:pic>
      <p:sp>
        <p:nvSpPr>
          <p:cNvPr id="271" name="Google Shape;271;p57"/>
          <p:cNvSpPr/>
          <p:nvPr/>
        </p:nvSpPr>
        <p:spPr>
          <a:xfrm>
            <a:off x="3888000" y="5292000"/>
            <a:ext cx="1870200" cy="1222200"/>
          </a:xfrm>
          <a:prstGeom prst="ellipse">
            <a:avLst/>
          </a:prstGeom>
          <a:noFill/>
          <a:ln w="38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8"/>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SMS Messaging 101</a:t>
            </a:r>
            <a:endParaRPr sz="4400" b="0" i="0" u="none" strike="noStrike" cap="none">
              <a:latin typeface="Arial"/>
              <a:ea typeface="Arial"/>
              <a:cs typeface="Arial"/>
              <a:sym typeface="Arial"/>
            </a:endParaRPr>
          </a:p>
        </p:txBody>
      </p:sp>
      <p:sp>
        <p:nvSpPr>
          <p:cNvPr id="277" name="Google Shape;277;p58"/>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What do we do when an ordinary conversation is derailed by a bizarre non-sequitur?</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Fend (off) your friend, using this simple mnemonic: </a:t>
            </a:r>
            <a:r>
              <a:rPr lang="en-GB" sz="3200" b="1" i="0" u="sng" strike="noStrike" cap="none">
                <a:solidFill>
                  <a:srgbClr val="000000"/>
                </a:solidFill>
                <a:latin typeface="Arial"/>
                <a:ea typeface="Arial"/>
                <a:cs typeface="Arial"/>
                <a:sym typeface="Arial"/>
              </a:rPr>
              <a:t>D</a:t>
            </a:r>
            <a:r>
              <a:rPr lang="en-GB" sz="3200" b="0" i="0" u="none" strike="noStrike" cap="none">
                <a:solidFill>
                  <a:srgbClr val="000000"/>
                </a:solidFill>
                <a:latin typeface="Arial"/>
                <a:ea typeface="Arial"/>
                <a:cs typeface="Arial"/>
                <a:sym typeface="Arial"/>
              </a:rPr>
              <a:t>ucks </a:t>
            </a:r>
            <a:r>
              <a:rPr lang="en-GB" sz="3200" b="1" i="0" u="sng" strike="noStrike" cap="none">
                <a:solidFill>
                  <a:srgbClr val="000000"/>
                </a:solidFill>
                <a:latin typeface="Arial"/>
                <a:ea typeface="Arial"/>
                <a:cs typeface="Arial"/>
                <a:sym typeface="Arial"/>
              </a:rPr>
              <a:t>U</a:t>
            </a:r>
            <a:r>
              <a:rPr lang="en-GB" sz="3200" b="0" i="0" u="none" strike="noStrike" cap="none">
                <a:solidFill>
                  <a:srgbClr val="000000"/>
                </a:solidFill>
                <a:latin typeface="Arial"/>
                <a:ea typeface="Arial"/>
                <a:cs typeface="Arial"/>
                <a:sym typeface="Arial"/>
              </a:rPr>
              <a:t>nder </a:t>
            </a:r>
            <a:r>
              <a:rPr lang="en-GB" sz="3200" b="1" i="0" u="sng" strike="noStrike" cap="none">
                <a:solidFill>
                  <a:srgbClr val="000000"/>
                </a:solidFill>
                <a:latin typeface="Arial"/>
                <a:ea typeface="Arial"/>
                <a:cs typeface="Arial"/>
                <a:sym typeface="Arial"/>
              </a:rPr>
              <a:t>J</a:t>
            </a:r>
            <a:r>
              <a:rPr lang="en-GB" sz="3200" b="0" i="0" u="none" strike="noStrike" cap="none">
                <a:solidFill>
                  <a:srgbClr val="000000"/>
                </a:solidFill>
                <a:latin typeface="Arial"/>
                <a:ea typeface="Arial"/>
                <a:cs typeface="Arial"/>
                <a:sym typeface="Arial"/>
              </a:rPr>
              <a:t>elly </a:t>
            </a:r>
            <a:r>
              <a:rPr lang="en-GB" sz="3200" b="1" i="0" u="sng" strike="noStrike" cap="none">
                <a:solidFill>
                  <a:srgbClr val="000000"/>
                </a:solidFill>
                <a:latin typeface="Arial"/>
                <a:ea typeface="Arial"/>
                <a:cs typeface="Arial"/>
                <a:sym typeface="Arial"/>
              </a:rPr>
              <a:t>Y</a:t>
            </a:r>
            <a:r>
              <a:rPr lang="en-GB" sz="3200" b="0" i="0" u="none" strike="noStrike" cap="none">
                <a:solidFill>
                  <a:srgbClr val="000000"/>
                </a:solidFill>
                <a:latin typeface="Arial"/>
                <a:ea typeface="Arial"/>
                <a:cs typeface="Arial"/>
                <a:sym typeface="Arial"/>
              </a:rPr>
              <a:t>aks </a:t>
            </a:r>
            <a:r>
              <a:rPr lang="en-GB" sz="3200" b="1" i="0" u="sng" strike="noStrike" cap="none">
                <a:solidFill>
                  <a:srgbClr val="000000"/>
                </a:solidFill>
                <a:latin typeface="Arial"/>
                <a:ea typeface="Arial"/>
                <a:cs typeface="Arial"/>
                <a:sym typeface="Arial"/>
              </a:rPr>
              <a:t>E</a:t>
            </a:r>
            <a:r>
              <a:rPr lang="en-GB" sz="3200" b="0" i="0" u="none" strike="noStrike" cap="none">
                <a:solidFill>
                  <a:srgbClr val="000000"/>
                </a:solidFill>
                <a:latin typeface="Arial"/>
                <a:ea typeface="Arial"/>
                <a:cs typeface="Arial"/>
                <a:sym typeface="Arial"/>
              </a:rPr>
              <a:t>normous</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sng" strike="noStrike" cap="none">
                <a:solidFill>
                  <a:srgbClr val="000000"/>
                </a:solidFill>
                <a:latin typeface="Arial"/>
                <a:ea typeface="Arial"/>
                <a:cs typeface="Arial"/>
                <a:sym typeface="Arial"/>
              </a:rPr>
              <a:t>D</a:t>
            </a:r>
            <a:r>
              <a:rPr lang="en-GB" sz="3200" b="0" i="0" u="none" strike="noStrike" cap="none">
                <a:solidFill>
                  <a:srgbClr val="000000"/>
                </a:solidFill>
                <a:latin typeface="Arial"/>
                <a:ea typeface="Arial"/>
                <a:cs typeface="Arial"/>
                <a:sym typeface="Arial"/>
              </a:rPr>
              <a:t>ivert attention away from yourself, </a:t>
            </a:r>
            <a:r>
              <a:rPr lang="en-GB" sz="3200" b="1" i="0" u="sng" strike="noStrike" cap="none">
                <a:solidFill>
                  <a:srgbClr val="000000"/>
                </a:solidFill>
                <a:latin typeface="Arial"/>
                <a:ea typeface="Arial"/>
                <a:cs typeface="Arial"/>
                <a:sym typeface="Arial"/>
              </a:rPr>
              <a:t>U</a:t>
            </a:r>
            <a:r>
              <a:rPr lang="en-GB" sz="3200" b="0" i="0" u="none" strike="noStrike" cap="none">
                <a:solidFill>
                  <a:srgbClr val="000000"/>
                </a:solidFill>
                <a:latin typeface="Arial"/>
                <a:ea typeface="Arial"/>
                <a:cs typeface="Arial"/>
                <a:sym typeface="Arial"/>
              </a:rPr>
              <a:t>se alliteration, </a:t>
            </a:r>
            <a:r>
              <a:rPr lang="en-GB" sz="3200" b="1" i="0" u="sng" strike="noStrike" cap="none">
                <a:solidFill>
                  <a:srgbClr val="000000"/>
                </a:solidFill>
                <a:latin typeface="Arial"/>
                <a:ea typeface="Arial"/>
                <a:cs typeface="Arial"/>
                <a:sym typeface="Arial"/>
              </a:rPr>
              <a:t>J</a:t>
            </a:r>
            <a:r>
              <a:rPr lang="en-GB" sz="3200" b="0" i="0" u="none" strike="noStrike" cap="none">
                <a:solidFill>
                  <a:srgbClr val="000000"/>
                </a:solidFill>
                <a:latin typeface="Arial"/>
                <a:ea typeface="Arial"/>
                <a:cs typeface="Arial"/>
                <a:sym typeface="Arial"/>
              </a:rPr>
              <a:t>ump to conclusions, </a:t>
            </a:r>
            <a:r>
              <a:rPr lang="en-GB" sz="3200" b="1" i="0" u="sng" strike="noStrike" cap="none">
                <a:solidFill>
                  <a:srgbClr val="000000"/>
                </a:solidFill>
                <a:latin typeface="Arial"/>
                <a:ea typeface="Arial"/>
                <a:cs typeface="Arial"/>
                <a:sym typeface="Arial"/>
              </a:rPr>
              <a:t>Y</a:t>
            </a:r>
            <a:r>
              <a:rPr lang="en-GB" sz="3200" b="0" i="0" u="none" strike="noStrike" cap="none">
                <a:solidFill>
                  <a:srgbClr val="000000"/>
                </a:solidFill>
                <a:latin typeface="Arial"/>
                <a:ea typeface="Arial"/>
                <a:cs typeface="Arial"/>
                <a:sym typeface="Arial"/>
              </a:rPr>
              <a:t>ell (i.e. ALL CAPS), </a:t>
            </a:r>
            <a:r>
              <a:rPr lang="en-GB" sz="3200" b="1" i="0" u="sng" strike="noStrike" cap="none">
                <a:solidFill>
                  <a:srgbClr val="000000"/>
                </a:solidFill>
                <a:latin typeface="Arial"/>
                <a:ea typeface="Arial"/>
                <a:cs typeface="Arial"/>
                <a:sym typeface="Arial"/>
              </a:rPr>
              <a:t>E</a:t>
            </a:r>
            <a:r>
              <a:rPr lang="en-GB" sz="3200" b="0" i="0" u="none" strike="noStrike" cap="none">
                <a:solidFill>
                  <a:srgbClr val="000000"/>
                </a:solidFill>
                <a:latin typeface="Arial"/>
                <a:ea typeface="Arial"/>
                <a:cs typeface="Arial"/>
                <a:sym typeface="Arial"/>
              </a:rPr>
              <a:t>rode the patriarchy via astute social critique</a:t>
            </a:r>
            <a:endParaRPr sz="32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1"/>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Aims</a:t>
            </a:r>
            <a:endParaRPr sz="4400" b="0" i="0" u="none" strike="noStrike" cap="none">
              <a:latin typeface="Arial"/>
              <a:ea typeface="Arial"/>
              <a:cs typeface="Arial"/>
              <a:sym typeface="Arial"/>
            </a:endParaRPr>
          </a:p>
        </p:txBody>
      </p:sp>
      <p:sp>
        <p:nvSpPr>
          <p:cNvPr id="170" name="Google Shape;170;p41"/>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1" i="0" u="none" strike="noStrike" cap="none">
                <a:solidFill>
                  <a:srgbClr val="000000"/>
                </a:solidFill>
                <a:latin typeface="Arial"/>
                <a:ea typeface="Arial"/>
                <a:cs typeface="Arial"/>
                <a:sym typeface="Arial"/>
              </a:rPr>
              <a:t>Define what we mean by "conversation"</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none" strike="noStrike" cap="none">
                <a:solidFill>
                  <a:srgbClr val="000000"/>
                </a:solidFill>
                <a:latin typeface="Arial"/>
                <a:ea typeface="Arial"/>
                <a:cs typeface="Arial"/>
                <a:sym typeface="Arial"/>
              </a:rPr>
              <a:t>Look at a selection of everyday conversation scenarios</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none" strike="noStrike" cap="none">
                <a:solidFill>
                  <a:srgbClr val="000000"/>
                </a:solidFill>
                <a:latin typeface="Arial"/>
                <a:ea typeface="Arial"/>
                <a:cs typeface="Arial"/>
                <a:sym typeface="Arial"/>
              </a:rPr>
              <a:t>Recognise the unique challenges posed by each, and how we can handle them</a:t>
            </a:r>
            <a:endParaRPr sz="3200" b="0" i="0" u="none" strike="noStrike" cap="non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9"/>
          <p:cNvSpPr/>
          <p:nvPr/>
        </p:nvSpPr>
        <p:spPr>
          <a:xfrm>
            <a:off x="504000" y="1041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A worked example:</a:t>
            </a:r>
            <a:endParaRPr sz="4400" b="0" i="0" u="none" strike="noStrike" cap="none">
              <a:latin typeface="Arial"/>
              <a:ea typeface="Arial"/>
              <a:cs typeface="Arial"/>
              <a:sym typeface="Arial"/>
            </a:endParaRPr>
          </a:p>
        </p:txBody>
      </p:sp>
      <p:pic>
        <p:nvPicPr>
          <p:cNvPr id="283" name="Google Shape;283;p59"/>
          <p:cNvPicPr preferRelativeResize="0"/>
          <p:nvPr/>
        </p:nvPicPr>
        <p:blipFill rotWithShape="1">
          <a:blip r:embed="rId3">
            <a:alphaModFix/>
          </a:blip>
          <a:srcRect/>
          <a:stretch/>
        </p:blipFill>
        <p:spPr>
          <a:xfrm>
            <a:off x="1535760" y="1980000"/>
            <a:ext cx="3040560" cy="5398200"/>
          </a:xfrm>
          <a:prstGeom prst="rect">
            <a:avLst/>
          </a:prstGeom>
          <a:noFill/>
          <a:ln>
            <a:noFill/>
          </a:ln>
        </p:spPr>
      </p:pic>
      <p:sp>
        <p:nvSpPr>
          <p:cNvPr id="284" name="Google Shape;284;p59"/>
          <p:cNvSpPr/>
          <p:nvPr/>
        </p:nvSpPr>
        <p:spPr>
          <a:xfrm>
            <a:off x="4464000" y="4428000"/>
            <a:ext cx="502200" cy="142200"/>
          </a:xfrm>
          <a:custGeom>
            <a:avLst/>
            <a:gdLst/>
            <a:ahLst/>
            <a:cxnLst/>
            <a:rect l="l" t="t" r="r" b="b"/>
            <a:pathLst>
              <a:path w="1401" h="402" extrusionOk="0">
                <a:moveTo>
                  <a:pt x="1400" y="100"/>
                </a:moveTo>
                <a:lnTo>
                  <a:pt x="350" y="100"/>
                </a:lnTo>
                <a:lnTo>
                  <a:pt x="350" y="0"/>
                </a:lnTo>
                <a:lnTo>
                  <a:pt x="0" y="200"/>
                </a:lnTo>
                <a:lnTo>
                  <a:pt x="350" y="401"/>
                </a:lnTo>
                <a:lnTo>
                  <a:pt x="350" y="300"/>
                </a:lnTo>
                <a:lnTo>
                  <a:pt x="1400" y="300"/>
                </a:lnTo>
                <a:lnTo>
                  <a:pt x="1400" y="100"/>
                </a:lnTo>
              </a:path>
            </a:pathLst>
          </a:custGeom>
          <a:solidFill>
            <a:srgbClr val="729FCF"/>
          </a:solidFill>
          <a:ln w="9525" cap="flat" cmpd="sng">
            <a:solidFill>
              <a:srgbClr val="3465A4"/>
            </a:solidFill>
            <a:prstDash val="solid"/>
            <a:round/>
            <a:headEnd type="none" w="sm" len="sm"/>
            <a:tailEnd type="none" w="sm" len="sm"/>
          </a:ln>
        </p:spPr>
      </p:sp>
      <p:sp>
        <p:nvSpPr>
          <p:cNvPr id="285" name="Google Shape;285;p59"/>
          <p:cNvSpPr/>
          <p:nvPr/>
        </p:nvSpPr>
        <p:spPr>
          <a:xfrm>
            <a:off x="4464000" y="4968000"/>
            <a:ext cx="1006200" cy="142200"/>
          </a:xfrm>
          <a:custGeom>
            <a:avLst/>
            <a:gdLst/>
            <a:ahLst/>
            <a:cxnLst/>
            <a:rect l="l" t="t" r="r" b="b"/>
            <a:pathLst>
              <a:path w="2802" h="402" extrusionOk="0">
                <a:moveTo>
                  <a:pt x="2801" y="100"/>
                </a:moveTo>
                <a:lnTo>
                  <a:pt x="700" y="100"/>
                </a:lnTo>
                <a:lnTo>
                  <a:pt x="700" y="0"/>
                </a:lnTo>
                <a:lnTo>
                  <a:pt x="0" y="200"/>
                </a:lnTo>
                <a:lnTo>
                  <a:pt x="700" y="401"/>
                </a:lnTo>
                <a:lnTo>
                  <a:pt x="700" y="300"/>
                </a:lnTo>
                <a:lnTo>
                  <a:pt x="2801" y="300"/>
                </a:lnTo>
                <a:lnTo>
                  <a:pt x="2801" y="100"/>
                </a:lnTo>
              </a:path>
            </a:pathLst>
          </a:custGeom>
          <a:solidFill>
            <a:srgbClr val="729FCF"/>
          </a:solidFill>
          <a:ln w="9525" cap="flat" cmpd="sng">
            <a:solidFill>
              <a:srgbClr val="3465A4"/>
            </a:solidFill>
            <a:prstDash val="solid"/>
            <a:round/>
            <a:headEnd type="none" w="sm" len="sm"/>
            <a:tailEnd type="none" w="sm" len="sm"/>
          </a:ln>
        </p:spPr>
      </p:sp>
      <p:sp>
        <p:nvSpPr>
          <p:cNvPr id="286" name="Google Shape;286;p59"/>
          <p:cNvSpPr/>
          <p:nvPr/>
        </p:nvSpPr>
        <p:spPr>
          <a:xfrm>
            <a:off x="4464000" y="5472000"/>
            <a:ext cx="1798200" cy="142200"/>
          </a:xfrm>
          <a:custGeom>
            <a:avLst/>
            <a:gdLst/>
            <a:ahLst/>
            <a:cxnLst/>
            <a:rect l="l" t="t" r="r" b="b"/>
            <a:pathLst>
              <a:path w="5002" h="402" extrusionOk="0">
                <a:moveTo>
                  <a:pt x="5001" y="100"/>
                </a:moveTo>
                <a:lnTo>
                  <a:pt x="1250" y="100"/>
                </a:lnTo>
                <a:lnTo>
                  <a:pt x="1250" y="0"/>
                </a:lnTo>
                <a:lnTo>
                  <a:pt x="0" y="200"/>
                </a:lnTo>
                <a:lnTo>
                  <a:pt x="1250" y="401"/>
                </a:lnTo>
                <a:lnTo>
                  <a:pt x="1250" y="300"/>
                </a:lnTo>
                <a:lnTo>
                  <a:pt x="5001" y="300"/>
                </a:lnTo>
                <a:lnTo>
                  <a:pt x="5001" y="100"/>
                </a:lnTo>
              </a:path>
            </a:pathLst>
          </a:custGeom>
          <a:solidFill>
            <a:srgbClr val="729FCF"/>
          </a:solidFill>
          <a:ln w="9525" cap="flat" cmpd="sng">
            <a:solidFill>
              <a:srgbClr val="3465A4"/>
            </a:solidFill>
            <a:prstDash val="solid"/>
            <a:round/>
            <a:headEnd type="none" w="sm" len="sm"/>
            <a:tailEnd type="none" w="sm" len="sm"/>
          </a:ln>
        </p:spPr>
      </p:sp>
      <p:sp>
        <p:nvSpPr>
          <p:cNvPr id="287" name="Google Shape;287;p59"/>
          <p:cNvSpPr/>
          <p:nvPr/>
        </p:nvSpPr>
        <p:spPr>
          <a:xfrm>
            <a:off x="4464000" y="5976000"/>
            <a:ext cx="2734200" cy="142200"/>
          </a:xfrm>
          <a:custGeom>
            <a:avLst/>
            <a:gdLst/>
            <a:ahLst/>
            <a:cxnLst/>
            <a:rect l="l" t="t" r="r" b="b"/>
            <a:pathLst>
              <a:path w="7601" h="402" extrusionOk="0">
                <a:moveTo>
                  <a:pt x="7600" y="100"/>
                </a:moveTo>
                <a:lnTo>
                  <a:pt x="1900" y="100"/>
                </a:lnTo>
                <a:lnTo>
                  <a:pt x="1900" y="0"/>
                </a:lnTo>
                <a:lnTo>
                  <a:pt x="0" y="200"/>
                </a:lnTo>
                <a:lnTo>
                  <a:pt x="1900" y="401"/>
                </a:lnTo>
                <a:lnTo>
                  <a:pt x="1900" y="300"/>
                </a:lnTo>
                <a:lnTo>
                  <a:pt x="7600" y="300"/>
                </a:lnTo>
                <a:lnTo>
                  <a:pt x="7600" y="100"/>
                </a:lnTo>
              </a:path>
            </a:pathLst>
          </a:custGeom>
          <a:solidFill>
            <a:srgbClr val="729FCF"/>
          </a:solidFill>
          <a:ln w="9525" cap="flat" cmpd="sng">
            <a:solidFill>
              <a:srgbClr val="3465A4"/>
            </a:solidFill>
            <a:prstDash val="solid"/>
            <a:round/>
            <a:headEnd type="none" w="sm" len="sm"/>
            <a:tailEnd type="none" w="sm" len="sm"/>
          </a:ln>
        </p:spPr>
      </p:sp>
      <p:sp>
        <p:nvSpPr>
          <p:cNvPr id="288" name="Google Shape;288;p59"/>
          <p:cNvSpPr/>
          <p:nvPr/>
        </p:nvSpPr>
        <p:spPr>
          <a:xfrm>
            <a:off x="4464000" y="6480000"/>
            <a:ext cx="3670200" cy="142200"/>
          </a:xfrm>
          <a:custGeom>
            <a:avLst/>
            <a:gdLst/>
            <a:ahLst/>
            <a:cxnLst/>
            <a:rect l="l" t="t" r="r" b="b"/>
            <a:pathLst>
              <a:path w="10202" h="402" extrusionOk="0">
                <a:moveTo>
                  <a:pt x="10201" y="100"/>
                </a:moveTo>
                <a:lnTo>
                  <a:pt x="2550" y="100"/>
                </a:lnTo>
                <a:lnTo>
                  <a:pt x="2550" y="0"/>
                </a:lnTo>
                <a:lnTo>
                  <a:pt x="0" y="200"/>
                </a:lnTo>
                <a:lnTo>
                  <a:pt x="2550" y="401"/>
                </a:lnTo>
                <a:lnTo>
                  <a:pt x="2550" y="300"/>
                </a:lnTo>
                <a:lnTo>
                  <a:pt x="10201" y="300"/>
                </a:lnTo>
                <a:lnTo>
                  <a:pt x="10201" y="100"/>
                </a:lnTo>
              </a:path>
            </a:pathLst>
          </a:custGeom>
          <a:solidFill>
            <a:srgbClr val="729FCF"/>
          </a:solidFill>
          <a:ln w="9525" cap="flat" cmpd="sng">
            <a:solidFill>
              <a:srgbClr val="3465A4"/>
            </a:solidFill>
            <a:prstDash val="solid"/>
            <a:round/>
            <a:headEnd type="none" w="sm" len="sm"/>
            <a:tailEnd type="none" w="sm" len="sm"/>
          </a:ln>
        </p:spPr>
      </p:sp>
      <p:pic>
        <p:nvPicPr>
          <p:cNvPr id="289" name="Google Shape;289;p59"/>
          <p:cNvPicPr preferRelativeResize="0"/>
          <p:nvPr/>
        </p:nvPicPr>
        <p:blipFill rotWithShape="1">
          <a:blip r:embed="rId4">
            <a:alphaModFix/>
          </a:blip>
          <a:srcRect/>
          <a:stretch/>
        </p:blipFill>
        <p:spPr>
          <a:xfrm>
            <a:off x="5079240" y="4176000"/>
            <a:ext cx="966960" cy="603720"/>
          </a:xfrm>
          <a:prstGeom prst="rect">
            <a:avLst/>
          </a:prstGeom>
          <a:noFill/>
          <a:ln>
            <a:noFill/>
          </a:ln>
        </p:spPr>
      </p:pic>
      <p:sp>
        <p:nvSpPr>
          <p:cNvPr id="290" name="Google Shape;290;p59"/>
          <p:cNvSpPr/>
          <p:nvPr/>
        </p:nvSpPr>
        <p:spPr>
          <a:xfrm>
            <a:off x="5544000" y="4896000"/>
            <a:ext cx="3814200" cy="358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UNDER (ABSTRACT CONCEPT)</a:t>
            </a:r>
            <a:endParaRPr sz="1800" b="0" i="0" u="none" strike="noStrike" cap="none">
              <a:latin typeface="Arial"/>
              <a:ea typeface="Arial"/>
              <a:cs typeface="Arial"/>
              <a:sym typeface="Arial"/>
            </a:endParaRPr>
          </a:p>
        </p:txBody>
      </p:sp>
      <p:pic>
        <p:nvPicPr>
          <p:cNvPr id="291" name="Google Shape;291;p59"/>
          <p:cNvPicPr preferRelativeResize="0"/>
          <p:nvPr/>
        </p:nvPicPr>
        <p:blipFill rotWithShape="1">
          <a:blip r:embed="rId5">
            <a:alphaModFix/>
          </a:blip>
          <a:srcRect/>
          <a:stretch/>
        </p:blipFill>
        <p:spPr>
          <a:xfrm>
            <a:off x="6454080" y="5227560"/>
            <a:ext cx="852120" cy="638640"/>
          </a:xfrm>
          <a:prstGeom prst="rect">
            <a:avLst/>
          </a:prstGeom>
          <a:noFill/>
          <a:ln>
            <a:noFill/>
          </a:ln>
        </p:spPr>
      </p:pic>
      <p:pic>
        <p:nvPicPr>
          <p:cNvPr id="292" name="Google Shape;292;p59"/>
          <p:cNvPicPr preferRelativeResize="0"/>
          <p:nvPr/>
        </p:nvPicPr>
        <p:blipFill rotWithShape="1">
          <a:blip r:embed="rId6">
            <a:alphaModFix/>
          </a:blip>
          <a:srcRect/>
          <a:stretch/>
        </p:blipFill>
        <p:spPr>
          <a:xfrm>
            <a:off x="7404120" y="5674680"/>
            <a:ext cx="1090080" cy="659520"/>
          </a:xfrm>
          <a:prstGeom prst="rect">
            <a:avLst/>
          </a:prstGeom>
          <a:noFill/>
          <a:ln>
            <a:noFill/>
          </a:ln>
        </p:spPr>
      </p:pic>
      <p:sp>
        <p:nvSpPr>
          <p:cNvPr id="293" name="Google Shape;293;p59"/>
          <p:cNvSpPr/>
          <p:nvPr/>
        </p:nvSpPr>
        <p:spPr>
          <a:xfrm>
            <a:off x="8208000" y="6349320"/>
            <a:ext cx="1618560" cy="344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ENORMOUS</a:t>
            </a:r>
            <a:endParaRPr sz="18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0"/>
          <p:cNvSpPr/>
          <p:nvPr/>
        </p:nvSpPr>
        <p:spPr>
          <a:xfrm>
            <a:off x="432000" y="1771920"/>
            <a:ext cx="9214200" cy="15285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READY FOR SOME MORE SCENARIOS?</a:t>
            </a:r>
            <a:endParaRPr sz="5400" b="0" i="0" u="none" strike="noStrike" cap="none">
              <a:latin typeface="Arial"/>
              <a:ea typeface="Arial"/>
              <a:cs typeface="Arial"/>
              <a:sym typeface="Arial"/>
            </a:endParaRPr>
          </a:p>
        </p:txBody>
      </p:sp>
      <p:sp>
        <p:nvSpPr>
          <p:cNvPr id="299" name="Google Shape;299;p60"/>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Talking soap operas with Debbie D. from accounts</a:t>
            </a:r>
            <a:endParaRPr sz="32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61"/>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5</a:t>
            </a:r>
            <a:endParaRPr sz="4400" b="0" i="0" u="none" strike="noStrike" cap="none">
              <a:latin typeface="Arial"/>
              <a:ea typeface="Arial"/>
              <a:cs typeface="Arial"/>
              <a:sym typeface="Arial"/>
            </a:endParaRPr>
          </a:p>
        </p:txBody>
      </p:sp>
      <p:pic>
        <p:nvPicPr>
          <p:cNvPr id="305" name="Google Shape;305;p61"/>
          <p:cNvPicPr preferRelativeResize="0"/>
          <p:nvPr/>
        </p:nvPicPr>
        <p:blipFill rotWithShape="1">
          <a:blip r:embed="rId3">
            <a:alphaModFix/>
          </a:blip>
          <a:srcRect/>
          <a:stretch/>
        </p:blipFill>
        <p:spPr>
          <a:xfrm>
            <a:off x="1177920" y="1864800"/>
            <a:ext cx="7640280" cy="5513400"/>
          </a:xfrm>
          <a:prstGeom prst="rect">
            <a:avLst/>
          </a:prstGeom>
          <a:noFill/>
          <a:ln>
            <a:noFill/>
          </a:ln>
        </p:spPr>
      </p:pic>
      <p:sp>
        <p:nvSpPr>
          <p:cNvPr id="306" name="Google Shape;306;p61"/>
          <p:cNvSpPr/>
          <p:nvPr/>
        </p:nvSpPr>
        <p:spPr>
          <a:xfrm>
            <a:off x="1367904" y="2303999"/>
            <a:ext cx="4606296" cy="2339933"/>
          </a:xfrm>
          <a:prstGeom prst="wedgeEllipseCallout">
            <a:avLst>
              <a:gd name="adj1" fmla="val 63379"/>
              <a:gd name="adj2" fmla="val -5814"/>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err="1">
                <a:solidFill>
                  <a:srgbClr val="000000"/>
                </a:solidFill>
                <a:latin typeface="Arial"/>
                <a:ea typeface="Arial"/>
                <a:cs typeface="Arial"/>
                <a:sym typeface="Arial"/>
              </a:rPr>
              <a:t>Yo</a:t>
            </a:r>
            <a:r>
              <a:rPr lang="en-GB" sz="1800" b="0" i="0" u="none" strike="noStrike" cap="none" dirty="0">
                <a:solidFill>
                  <a:srgbClr val="000000"/>
                </a:solidFill>
                <a:latin typeface="Arial"/>
                <a:ea typeface="Arial"/>
                <a:cs typeface="Arial"/>
                <a:sym typeface="Arial"/>
              </a:rPr>
              <a:t>, it's </a:t>
            </a:r>
            <a:r>
              <a:rPr lang="en-GB" sz="1800" b="0" i="0" u="none" strike="noStrike" cap="none" dirty="0" err="1">
                <a:solidFill>
                  <a:srgbClr val="000000"/>
                </a:solidFill>
                <a:latin typeface="Arial"/>
                <a:ea typeface="Arial"/>
                <a:cs typeface="Arial"/>
                <a:sym typeface="Arial"/>
              </a:rPr>
              <a:t>ya</a:t>
            </a:r>
            <a:r>
              <a:rPr lang="en-GB" sz="1800" b="0" i="0" u="none" strike="noStrike" cap="none" dirty="0">
                <a:solidFill>
                  <a:srgbClr val="000000"/>
                </a:solidFill>
                <a:latin typeface="Arial"/>
                <a:ea typeface="Arial"/>
                <a:cs typeface="Arial"/>
                <a:sym typeface="Arial"/>
              </a:rPr>
              <a:t> </a:t>
            </a:r>
            <a:r>
              <a:rPr lang="en-GB" sz="1800" b="0" i="0" u="none" strike="noStrike" cap="none" dirty="0" smtClean="0">
                <a:solidFill>
                  <a:srgbClr val="000000"/>
                </a:solidFill>
                <a:latin typeface="Arial"/>
                <a:ea typeface="Arial"/>
                <a:cs typeface="Arial"/>
                <a:sym typeface="Arial"/>
              </a:rPr>
              <a:t>boy Debbie </a:t>
            </a:r>
            <a:r>
              <a:rPr lang="en-GB" sz="1800" b="0" i="0" u="none" strike="noStrike" cap="none" dirty="0">
                <a:solidFill>
                  <a:srgbClr val="000000"/>
                </a:solidFill>
                <a:latin typeface="Arial"/>
                <a:ea typeface="Arial"/>
                <a:cs typeface="Arial"/>
                <a:sym typeface="Arial"/>
              </a:rPr>
              <a:t>D. </a:t>
            </a:r>
            <a:r>
              <a:rPr lang="en-GB" sz="1800" b="0" i="0" u="none" strike="noStrike" cap="none" dirty="0" smtClean="0">
                <a:solidFill>
                  <a:srgbClr val="000000"/>
                </a:solidFill>
                <a:latin typeface="Arial"/>
                <a:ea typeface="Arial"/>
                <a:cs typeface="Arial"/>
                <a:sym typeface="Arial"/>
              </a:rPr>
              <a:t>–</a:t>
            </a:r>
            <a:r>
              <a:rPr lang="en-GB" sz="1800" b="0" i="0" u="none" strike="noStrike" cap="none" dirty="0" err="1" smtClean="0">
                <a:solidFill>
                  <a:srgbClr val="000000"/>
                </a:solidFill>
                <a:latin typeface="Arial"/>
                <a:ea typeface="Arial"/>
                <a:cs typeface="Arial"/>
                <a:sym typeface="Arial"/>
              </a:rPr>
              <a:t>flyest</a:t>
            </a:r>
            <a:r>
              <a:rPr lang="en-GB" sz="1800" b="0" i="0" u="none" strike="noStrike" cap="none" dirty="0" smtClean="0">
                <a:solidFill>
                  <a:srgbClr val="000000"/>
                </a:solidFill>
                <a:latin typeface="Arial"/>
                <a:ea typeface="Arial"/>
                <a:cs typeface="Arial"/>
                <a:sym typeface="Arial"/>
              </a:rPr>
              <a:t> girl</a:t>
            </a:r>
            <a:r>
              <a:rPr lang="en-GB" sz="1800" dirty="0"/>
              <a:t> </a:t>
            </a:r>
            <a:r>
              <a:rPr lang="en-GB" sz="1800" b="0" i="0" u="none" strike="noStrike" cap="none" dirty="0" smtClean="0">
                <a:solidFill>
                  <a:srgbClr val="000000"/>
                </a:solidFill>
                <a:latin typeface="Arial"/>
                <a:ea typeface="Arial"/>
                <a:cs typeface="Arial"/>
                <a:sym typeface="Arial"/>
              </a:rPr>
              <a:t>by </a:t>
            </a:r>
            <a:r>
              <a:rPr lang="en-GB" sz="1800" b="0" i="0" u="none" strike="noStrike" cap="none" dirty="0">
                <a:solidFill>
                  <a:srgbClr val="000000"/>
                </a:solidFill>
                <a:latin typeface="Arial"/>
                <a:ea typeface="Arial"/>
                <a:cs typeface="Arial"/>
                <a:sym typeface="Arial"/>
              </a:rPr>
              <a:t>all </a:t>
            </a:r>
            <a:r>
              <a:rPr lang="en-GB" sz="1800" b="0" i="0" u="none" strike="noStrike" cap="none" dirty="0" smtClean="0">
                <a:solidFill>
                  <a:srgbClr val="000000"/>
                </a:solidFill>
                <a:latin typeface="Arial"/>
                <a:ea typeface="Arial"/>
                <a:cs typeface="Arial"/>
                <a:sym typeface="Arial"/>
              </a:rPr>
              <a:t>accounts brother</a:t>
            </a:r>
            <a:r>
              <a:rPr lang="en-GB" sz="1800" b="0" i="0" u="none" strike="noStrike" cap="none" dirty="0">
                <a:solidFill>
                  <a:srgbClr val="000000"/>
                </a:solidFill>
                <a:latin typeface="Arial"/>
                <a:ea typeface="Arial"/>
                <a:cs typeface="Arial"/>
                <a:sym typeface="Arial"/>
              </a:rPr>
              <a:t>, you </a:t>
            </a:r>
            <a:r>
              <a:rPr lang="en-GB" sz="1800" b="0" i="0" u="none" strike="noStrike" cap="none" dirty="0" smtClean="0">
                <a:solidFill>
                  <a:srgbClr val="000000"/>
                </a:solidFill>
                <a:latin typeface="Arial"/>
                <a:ea typeface="Arial"/>
                <a:cs typeface="Arial"/>
                <a:sym typeface="Arial"/>
              </a:rPr>
              <a:t>best</a:t>
            </a:r>
            <a:r>
              <a:rPr lang="en-GB" sz="1800" dirty="0"/>
              <a:t> </a:t>
            </a:r>
            <a:r>
              <a:rPr lang="en-GB" sz="1800" b="0" i="0" u="none" strike="noStrike" cap="none" dirty="0" smtClean="0">
                <a:solidFill>
                  <a:srgbClr val="000000"/>
                </a:solidFill>
                <a:latin typeface="Arial"/>
                <a:ea typeface="Arial"/>
                <a:cs typeface="Arial"/>
                <a:sym typeface="Arial"/>
              </a:rPr>
              <a:t>believe! Hey</a:t>
            </a:r>
            <a:r>
              <a:rPr lang="en-GB" sz="1800" b="0" i="0" u="none" strike="noStrike" cap="none" dirty="0">
                <a:solidFill>
                  <a:srgbClr val="000000"/>
                </a:solidFill>
                <a:latin typeface="Arial"/>
                <a:ea typeface="Arial"/>
                <a:cs typeface="Arial"/>
                <a:sym typeface="Arial"/>
              </a:rPr>
              <a:t>, did you see </a:t>
            </a:r>
            <a:r>
              <a:rPr lang="en-GB" sz="1800" b="0" i="0" u="none" strike="noStrike" cap="none" dirty="0" smtClean="0">
                <a:solidFill>
                  <a:srgbClr val="000000"/>
                </a:solidFill>
                <a:latin typeface="Arial"/>
                <a:ea typeface="Arial"/>
                <a:cs typeface="Arial"/>
                <a:sym typeface="Arial"/>
              </a:rPr>
              <a:t>what happened</a:t>
            </a:r>
            <a:r>
              <a:rPr lang="en-GB" sz="1800" dirty="0"/>
              <a:t> </a:t>
            </a:r>
            <a:r>
              <a:rPr lang="en-GB" sz="1800" b="0" i="0" u="none" strike="noStrike" cap="none" dirty="0" smtClean="0">
                <a:solidFill>
                  <a:srgbClr val="000000"/>
                </a:solidFill>
                <a:latin typeface="Arial"/>
                <a:ea typeface="Arial"/>
                <a:cs typeface="Arial"/>
                <a:sym typeface="Arial"/>
              </a:rPr>
              <a:t>on </a:t>
            </a:r>
            <a:r>
              <a:rPr lang="en-GB" sz="1800" b="0" i="0" u="none" strike="noStrike" cap="none" dirty="0">
                <a:solidFill>
                  <a:srgbClr val="000000"/>
                </a:solidFill>
                <a:latin typeface="Arial"/>
                <a:ea typeface="Arial"/>
                <a:cs typeface="Arial"/>
                <a:sym typeface="Arial"/>
              </a:rPr>
              <a:t>last </a:t>
            </a:r>
            <a:r>
              <a:rPr lang="en-GB" sz="1800" b="0" i="0" u="none" strike="noStrike" cap="none" dirty="0" smtClean="0">
                <a:solidFill>
                  <a:srgbClr val="000000"/>
                </a:solidFill>
                <a:latin typeface="Arial"/>
                <a:ea typeface="Arial"/>
                <a:cs typeface="Arial"/>
                <a:sym typeface="Arial"/>
              </a:rPr>
              <a:t>night's stellar </a:t>
            </a:r>
            <a:r>
              <a:rPr lang="en-GB" sz="1800" b="0" i="0" u="none" strike="noStrike" cap="none" dirty="0">
                <a:solidFill>
                  <a:srgbClr val="000000"/>
                </a:solidFill>
                <a:latin typeface="Arial"/>
                <a:ea typeface="Arial"/>
                <a:cs typeface="Arial"/>
                <a:sym typeface="Arial"/>
              </a:rPr>
              <a:t>episode </a:t>
            </a:r>
            <a:r>
              <a:rPr lang="en-GB" sz="1800" b="0" i="0" u="none" strike="noStrike" cap="none" dirty="0" smtClean="0">
                <a:solidFill>
                  <a:srgbClr val="000000"/>
                </a:solidFill>
                <a:latin typeface="Arial"/>
                <a:ea typeface="Arial"/>
                <a:cs typeface="Arial"/>
                <a:sym typeface="Arial"/>
              </a:rPr>
              <a:t>of</a:t>
            </a:r>
            <a:r>
              <a:rPr lang="en-GB" sz="1800" dirty="0"/>
              <a:t> </a:t>
            </a:r>
            <a:r>
              <a:rPr lang="en-GB" sz="1800" b="0" i="0" u="none" strike="noStrike" cap="none" dirty="0" smtClean="0">
                <a:solidFill>
                  <a:srgbClr val="000000"/>
                </a:solidFill>
                <a:latin typeface="Arial"/>
                <a:ea typeface="Arial"/>
                <a:cs typeface="Arial"/>
                <a:sym typeface="Arial"/>
              </a:rPr>
              <a:t>&lt;INSERT </a:t>
            </a:r>
            <a:r>
              <a:rPr lang="en-GB" sz="1800" b="0" i="0" u="none" strike="noStrike" cap="none" dirty="0">
                <a:solidFill>
                  <a:srgbClr val="000000"/>
                </a:solidFill>
                <a:latin typeface="Arial"/>
                <a:ea typeface="Arial"/>
                <a:cs typeface="Arial"/>
                <a:sym typeface="Arial"/>
              </a:rPr>
              <a:t>SOAP OPERA HERE&gt;?</a:t>
            </a:r>
            <a:endParaRPr sz="1800" b="0" i="0" u="none" strike="noStrike" cap="none"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2"/>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Introduction to Soap Operas</a:t>
            </a:r>
            <a:endParaRPr sz="4400" b="0" i="0" u="none" strike="noStrike" cap="none">
              <a:latin typeface="Arial"/>
              <a:ea typeface="Arial"/>
              <a:cs typeface="Arial"/>
              <a:sym typeface="Arial"/>
            </a:endParaRPr>
          </a:p>
        </p:txBody>
      </p:sp>
      <p:sp>
        <p:nvSpPr>
          <p:cNvPr id="312" name="Google Shape;312;p62"/>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Before we can "talk soap operas", we must understand what makes a soap opera.</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Generally, a soap opera is </a:t>
            </a:r>
            <a:r>
              <a:rPr lang="en-GB" sz="3200" b="0" i="0" u="sng" strike="noStrike" cap="none">
                <a:solidFill>
                  <a:srgbClr val="000000"/>
                </a:solidFill>
                <a:latin typeface="Arial"/>
                <a:ea typeface="Arial"/>
                <a:cs typeface="Arial"/>
                <a:sym typeface="Arial"/>
              </a:rPr>
              <a:t>deeply philosophical</a:t>
            </a:r>
            <a:r>
              <a:rPr lang="en-GB" sz="3200" b="0" i="0" u="none" strike="noStrike" cap="none">
                <a:solidFill>
                  <a:srgbClr val="000000"/>
                </a:solidFill>
                <a:latin typeface="Arial"/>
                <a:ea typeface="Arial"/>
                <a:cs typeface="Arial"/>
                <a:sym typeface="Arial"/>
              </a:rPr>
              <a:t> and consists of the following thematic elements:</a:t>
            </a:r>
            <a:endParaRPr sz="3200" b="0" i="0" u="none" strike="noStrike" cap="none">
              <a:latin typeface="Arial"/>
              <a:ea typeface="Arial"/>
              <a:cs typeface="Arial"/>
              <a:sym typeface="Arial"/>
            </a:endParaRPr>
          </a:p>
          <a:p>
            <a:pPr marL="864000" marR="0" lvl="1" indent="-322199" algn="l" rtl="0">
              <a:lnSpc>
                <a:spcPct val="100000"/>
              </a:lnSpc>
              <a:spcBef>
                <a:spcPts val="1414"/>
              </a:spcBef>
              <a:spcAft>
                <a:spcPts val="0"/>
              </a:spcAft>
              <a:buClr>
                <a:srgbClr val="FFFFFF"/>
              </a:buClr>
              <a:buSzPts val="2100"/>
              <a:buFont typeface="Noto Sans Symbols"/>
              <a:buChar char="−"/>
            </a:pPr>
            <a:r>
              <a:rPr lang="en-GB" sz="2800" b="0" i="0" u="none" strike="noStrike" cap="none">
                <a:solidFill>
                  <a:srgbClr val="000000"/>
                </a:solidFill>
                <a:latin typeface="Arial"/>
                <a:ea typeface="Arial"/>
                <a:cs typeface="Arial"/>
                <a:sym typeface="Arial"/>
              </a:rPr>
              <a:t>An archduke runs away to Marseille</a:t>
            </a:r>
            <a:endParaRPr sz="2800" b="0" i="0" u="none" strike="noStrike" cap="none">
              <a:latin typeface="Arial"/>
              <a:ea typeface="Arial"/>
              <a:cs typeface="Arial"/>
              <a:sym typeface="Arial"/>
            </a:endParaRPr>
          </a:p>
          <a:p>
            <a:pPr marL="864000" marR="0" lvl="1" indent="-322199" algn="l" rtl="0">
              <a:lnSpc>
                <a:spcPct val="100000"/>
              </a:lnSpc>
              <a:spcBef>
                <a:spcPts val="1128"/>
              </a:spcBef>
              <a:spcAft>
                <a:spcPts val="0"/>
              </a:spcAft>
              <a:buClr>
                <a:srgbClr val="FFFFFF"/>
              </a:buClr>
              <a:buSzPts val="2100"/>
              <a:buFont typeface="Noto Sans Symbols"/>
              <a:buChar char="−"/>
            </a:pPr>
            <a:r>
              <a:rPr lang="en-GB" sz="2800" b="0" i="0" u="none" strike="noStrike" cap="none">
                <a:solidFill>
                  <a:srgbClr val="000000"/>
                </a:solidFill>
                <a:latin typeface="Arial"/>
                <a:ea typeface="Arial"/>
                <a:cs typeface="Arial"/>
                <a:sym typeface="Arial"/>
              </a:rPr>
              <a:t>Here, he rekindles a love affair with his own sister</a:t>
            </a:r>
            <a:endParaRPr sz="2800" b="0" i="0" u="none" strike="noStrike" cap="none">
              <a:latin typeface="Arial"/>
              <a:ea typeface="Arial"/>
              <a:cs typeface="Arial"/>
              <a:sym typeface="Arial"/>
            </a:endParaRPr>
          </a:p>
          <a:p>
            <a:pPr marL="864000" marR="0" lvl="1" indent="-322199" algn="l" rtl="0">
              <a:lnSpc>
                <a:spcPct val="100000"/>
              </a:lnSpc>
              <a:spcBef>
                <a:spcPts val="1128"/>
              </a:spcBef>
              <a:spcAft>
                <a:spcPts val="0"/>
              </a:spcAft>
              <a:buClr>
                <a:srgbClr val="FFFFFF"/>
              </a:buClr>
              <a:buSzPts val="2100"/>
              <a:buFont typeface="Noto Sans Symbols"/>
              <a:buChar char="−"/>
            </a:pPr>
            <a:r>
              <a:rPr lang="en-GB" sz="2800" b="0" i="0" u="none" strike="noStrike" cap="none">
                <a:solidFill>
                  <a:srgbClr val="000000"/>
                </a:solidFill>
                <a:latin typeface="Arial"/>
                <a:ea typeface="Arial"/>
                <a:cs typeface="Arial"/>
                <a:sym typeface="Arial"/>
              </a:rPr>
              <a:t>His sister realises that they are both wanted for petty theft (or crimes of a similar nature)</a:t>
            </a:r>
            <a:endParaRPr sz="2800" b="0" i="0" u="none" strike="noStrike" cap="non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3"/>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Talking Soap Operas</a:t>
            </a:r>
            <a:endParaRPr sz="4400" b="0" i="0" u="none" strike="noStrike" cap="none">
              <a:latin typeface="Arial"/>
              <a:ea typeface="Arial"/>
              <a:cs typeface="Arial"/>
              <a:sym typeface="Arial"/>
            </a:endParaRPr>
          </a:p>
        </p:txBody>
      </p:sp>
      <p:sp>
        <p:nvSpPr>
          <p:cNvPr id="318" name="Google Shape;318;p63"/>
          <p:cNvSpPr/>
          <p:nvPr/>
        </p:nvSpPr>
        <p:spPr>
          <a:xfrm>
            <a:off x="504000" y="2020679"/>
            <a:ext cx="9069840" cy="4855501"/>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Equipped with your newfound soap-</a:t>
            </a:r>
            <a:r>
              <a:rPr lang="en-GB" sz="3200" b="0" i="0" u="none" strike="noStrike" cap="none" dirty="0" err="1">
                <a:solidFill>
                  <a:srgbClr val="000000"/>
                </a:solidFill>
                <a:latin typeface="Arial"/>
                <a:ea typeface="Arial"/>
                <a:cs typeface="Arial"/>
                <a:sym typeface="Arial"/>
              </a:rPr>
              <a:t>tastic</a:t>
            </a:r>
            <a:r>
              <a:rPr lang="en-GB" sz="3200" b="0" i="0" u="none" strike="noStrike" cap="none" dirty="0">
                <a:solidFill>
                  <a:srgbClr val="000000"/>
                </a:solidFill>
                <a:latin typeface="Arial"/>
                <a:ea typeface="Arial"/>
                <a:cs typeface="Arial"/>
                <a:sym typeface="Arial"/>
              </a:rPr>
              <a:t>, wise wisdom, you can join in effortlessly!</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To score some easy points, mention how gorgeous Marseille is, and how you'd like to go there sometime if only you had a sister worth eloping with.</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Remember to remark that you felt so sorry for the fated couple and oh my god weren't they just so cute in that scene in the cafe? </a:t>
            </a:r>
            <a:endParaRPr sz="3200" b="0" i="0" u="none" strike="noStrike" cap="none"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4"/>
          <p:cNvSpPr/>
          <p:nvPr/>
        </p:nvSpPr>
        <p:spPr>
          <a:xfrm>
            <a:off x="432000" y="1905840"/>
            <a:ext cx="9214200" cy="12607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A FUN INTERLUDE</a:t>
            </a:r>
            <a:endParaRPr sz="5400" b="0" i="0" u="none" strike="noStrike" cap="none">
              <a:latin typeface="Arial"/>
              <a:ea typeface="Arial"/>
              <a:cs typeface="Arial"/>
              <a:sym typeface="Arial"/>
            </a:endParaRPr>
          </a:p>
        </p:txBody>
      </p:sp>
      <p:sp>
        <p:nvSpPr>
          <p:cNvPr id="324" name="Google Shape;324;p64"/>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Ditties deemed desirable for duetting with dentists: a discography</a:t>
            </a:r>
            <a:endParaRPr sz="3200" b="0" i="0" u="none" strike="noStrike" cap="none">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5"/>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Dental dances and all-round jams</a:t>
            </a:r>
            <a:endParaRPr sz="4400" b="0" i="0" u="none" strike="noStrike" cap="none">
              <a:latin typeface="Arial"/>
              <a:ea typeface="Arial"/>
              <a:cs typeface="Arial"/>
              <a:sym typeface="Arial"/>
            </a:endParaRPr>
          </a:p>
        </p:txBody>
      </p:sp>
      <p:sp>
        <p:nvSpPr>
          <p:cNvPr id="330" name="Google Shape;330;p65"/>
          <p:cNvSpPr/>
          <p:nvPr/>
        </p:nvSpPr>
        <p:spPr>
          <a:xfrm>
            <a:off x="504000" y="2020679"/>
            <a:ext cx="9069840" cy="4783493"/>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Dentists are unable to tolerate songs with lyrics that make reference to the following:</a:t>
            </a:r>
            <a:endParaRPr sz="3200" b="0" i="0" u="none" strike="noStrike" cap="none" dirty="0">
              <a:latin typeface="Arial"/>
              <a:ea typeface="Arial"/>
              <a:cs typeface="Arial"/>
              <a:sym typeface="Arial"/>
            </a:endParaRPr>
          </a:p>
          <a:p>
            <a:pPr marL="864000" marR="0" lvl="1" indent="-322199" algn="l" rtl="0">
              <a:lnSpc>
                <a:spcPct val="100000"/>
              </a:lnSpc>
              <a:spcBef>
                <a:spcPts val="1414"/>
              </a:spcBef>
              <a:spcAft>
                <a:spcPts val="0"/>
              </a:spcAft>
              <a:buClr>
                <a:srgbClr val="FFFFFF"/>
              </a:buClr>
              <a:buSzPts val="2100"/>
              <a:buFont typeface="Noto Sans Symbols"/>
              <a:buChar char="−"/>
            </a:pPr>
            <a:r>
              <a:rPr lang="en-GB" sz="2800" b="0" i="0" u="none" strike="noStrike" cap="none" dirty="0">
                <a:solidFill>
                  <a:srgbClr val="000000"/>
                </a:solidFill>
                <a:latin typeface="Arial"/>
                <a:ea typeface="Arial"/>
                <a:cs typeface="Arial"/>
                <a:sym typeface="Arial"/>
              </a:rPr>
              <a:t>A) Adverse weather conditions</a:t>
            </a:r>
            <a:endParaRPr sz="2800" b="0" i="0" u="none" strike="noStrike" cap="none" dirty="0">
              <a:latin typeface="Arial"/>
              <a:ea typeface="Arial"/>
              <a:cs typeface="Arial"/>
              <a:sym typeface="Arial"/>
            </a:endParaRPr>
          </a:p>
          <a:p>
            <a:pPr marL="864000" marR="0" lvl="1" indent="-322199" algn="l" rtl="0">
              <a:lnSpc>
                <a:spcPct val="100000"/>
              </a:lnSpc>
              <a:spcBef>
                <a:spcPts val="1128"/>
              </a:spcBef>
              <a:spcAft>
                <a:spcPts val="0"/>
              </a:spcAft>
              <a:buClr>
                <a:srgbClr val="FFFFFF"/>
              </a:buClr>
              <a:buSzPts val="2100"/>
              <a:buFont typeface="Noto Sans Symbols"/>
              <a:buChar char="−"/>
            </a:pPr>
            <a:r>
              <a:rPr lang="en-GB" sz="2800" b="0" i="0" u="none" strike="noStrike" cap="none" dirty="0">
                <a:solidFill>
                  <a:srgbClr val="000000"/>
                </a:solidFill>
                <a:latin typeface="Arial"/>
                <a:ea typeface="Arial"/>
                <a:cs typeface="Arial"/>
                <a:sym typeface="Arial"/>
              </a:rPr>
              <a:t>B) The singer's cheerful indifference thereto</a:t>
            </a:r>
            <a:endParaRPr sz="2800" b="0" i="0" u="none" strike="noStrike" cap="none" dirty="0">
              <a:latin typeface="Arial"/>
              <a:ea typeface="Arial"/>
              <a:cs typeface="Arial"/>
              <a:sym typeface="Arial"/>
            </a:endParaRPr>
          </a:p>
          <a:p>
            <a:pPr marL="432000" marR="0" lvl="0" indent="-322200" algn="l" rtl="0">
              <a:lnSpc>
                <a:spcPct val="100000"/>
              </a:lnSpc>
              <a:spcBef>
                <a:spcPts val="1128"/>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The exact reason for this is not known, though researchers speculate that those in the dental profession enjoy such lyrics because they evoke the perpetual struggle of man against nature.</a:t>
            </a:r>
            <a:endParaRPr sz="3200" b="0" i="0" u="none" strike="noStrike" cap="none"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6"/>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Top 5 songs to wind up dentists</a:t>
            </a:r>
            <a:endParaRPr sz="4400" b="0" i="0" u="none" strike="noStrike" cap="none">
              <a:latin typeface="Arial"/>
              <a:ea typeface="Arial"/>
              <a:cs typeface="Arial"/>
              <a:sym typeface="Arial"/>
            </a:endParaRPr>
          </a:p>
        </p:txBody>
      </p:sp>
      <p:sp>
        <p:nvSpPr>
          <p:cNvPr id="336" name="Google Shape;336;p66"/>
          <p:cNvSpPr/>
          <p:nvPr/>
        </p:nvSpPr>
        <p:spPr>
          <a:xfrm>
            <a:off x="504000" y="2020680"/>
            <a:ext cx="9069840" cy="4783494"/>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Singin' in the Rain – Gene Kelly</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Umbrella – Rihanna</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Let it Snow! Let it Snow! Let it Snow! – Dean Martin</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Not particularly bothered that it's raining* – Vivaldi</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Don't give a f**k (about a cold front)* – Wiley</a:t>
            </a:r>
            <a:endParaRPr sz="3200" b="0" i="0" u="none" strike="noStrike" cap="none">
              <a:latin typeface="Arial"/>
              <a:ea typeface="Arial"/>
              <a:cs typeface="Arial"/>
              <a:sym typeface="Arial"/>
            </a:endParaRPr>
          </a:p>
        </p:txBody>
      </p:sp>
      <p:sp>
        <p:nvSpPr>
          <p:cNvPr id="337" name="Google Shape;337;p66"/>
          <p:cNvSpPr/>
          <p:nvPr/>
        </p:nvSpPr>
        <p:spPr>
          <a:xfrm>
            <a:off x="1908000" y="6228000"/>
            <a:ext cx="6012632" cy="344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*Not actual songs, but you get the general point, right?</a:t>
            </a:r>
            <a:endParaRPr sz="1800" b="0" i="0" u="none" strike="noStrike" cap="none"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7"/>
          <p:cNvSpPr/>
          <p:nvPr/>
        </p:nvSpPr>
        <p:spPr>
          <a:xfrm>
            <a:off x="432000" y="1389600"/>
            <a:ext cx="9214200" cy="22935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RAPID-FIRE CONVERSATIONAL DYNAMITE</a:t>
            </a:r>
            <a:endParaRPr sz="5400" b="0" i="0" u="none" strike="noStrike" cap="none">
              <a:latin typeface="Arial"/>
              <a:ea typeface="Arial"/>
              <a:cs typeface="Arial"/>
              <a:sym typeface="Arial"/>
            </a:endParaRPr>
          </a:p>
        </p:txBody>
      </p:sp>
      <p:sp>
        <p:nvSpPr>
          <p:cNvPr id="343" name="Google Shape;343;p67"/>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Explosive one-liners for contrived situations</a:t>
            </a:r>
            <a:endParaRPr sz="3200" b="0" i="0" u="none" strike="noStrike" cap="none">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8"/>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6</a:t>
            </a:r>
            <a:endParaRPr sz="4400" b="0" i="0" u="none" strike="noStrike" cap="none">
              <a:latin typeface="Arial"/>
              <a:ea typeface="Arial"/>
              <a:cs typeface="Arial"/>
              <a:sym typeface="Arial"/>
            </a:endParaRPr>
          </a:p>
        </p:txBody>
      </p:sp>
      <p:pic>
        <p:nvPicPr>
          <p:cNvPr id="349" name="Google Shape;349;p68"/>
          <p:cNvPicPr preferRelativeResize="0"/>
          <p:nvPr/>
        </p:nvPicPr>
        <p:blipFill rotWithShape="1">
          <a:blip r:embed="rId3">
            <a:alphaModFix/>
          </a:blip>
          <a:srcRect/>
          <a:stretch/>
        </p:blipFill>
        <p:spPr>
          <a:xfrm>
            <a:off x="936000" y="1928520"/>
            <a:ext cx="8134200" cy="5413680"/>
          </a:xfrm>
          <a:prstGeom prst="rect">
            <a:avLst/>
          </a:prstGeom>
          <a:noFill/>
          <a:ln>
            <a:noFill/>
          </a:ln>
        </p:spPr>
      </p:pic>
      <p:sp>
        <p:nvSpPr>
          <p:cNvPr id="350" name="Google Shape;350;p68"/>
          <p:cNvSpPr/>
          <p:nvPr/>
        </p:nvSpPr>
        <p:spPr>
          <a:xfrm>
            <a:off x="2664000" y="2015999"/>
            <a:ext cx="3528440" cy="1115765"/>
          </a:xfrm>
          <a:prstGeom prst="wedgeEllipseCallout">
            <a:avLst>
              <a:gd name="adj1" fmla="val -20935"/>
              <a:gd name="adj2" fmla="val 172958"/>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My whole life's work </a:t>
            </a:r>
            <a:r>
              <a:rPr lang="en-GB" sz="1800" b="0" i="0" u="none" strike="noStrike" cap="none" dirty="0" smtClean="0">
                <a:solidFill>
                  <a:srgbClr val="000000"/>
                </a:solidFill>
                <a:latin typeface="Arial"/>
                <a:ea typeface="Arial"/>
                <a:cs typeface="Arial"/>
                <a:sym typeface="Arial"/>
              </a:rPr>
              <a:t>is</a:t>
            </a:r>
            <a:r>
              <a:rPr lang="en-GB" sz="1800" dirty="0"/>
              <a:t> </a:t>
            </a:r>
            <a:r>
              <a:rPr lang="en-GB" sz="1800" b="0" i="0" u="none" strike="noStrike" cap="none" dirty="0" smtClean="0">
                <a:solidFill>
                  <a:srgbClr val="000000"/>
                </a:solidFill>
                <a:latin typeface="Arial"/>
                <a:ea typeface="Arial"/>
                <a:cs typeface="Arial"/>
                <a:sym typeface="Arial"/>
              </a:rPr>
              <a:t>in </a:t>
            </a:r>
            <a:r>
              <a:rPr lang="en-GB" sz="1800" b="0" i="0" u="none" strike="noStrike" cap="none" dirty="0">
                <a:solidFill>
                  <a:srgbClr val="000000"/>
                </a:solidFill>
                <a:latin typeface="Arial"/>
                <a:ea typeface="Arial"/>
                <a:cs typeface="Arial"/>
                <a:sym typeface="Arial"/>
              </a:rPr>
              <a:t>this </a:t>
            </a:r>
            <a:r>
              <a:rPr lang="en-GB" sz="1800" b="0" i="0" u="none" strike="noStrike" cap="none" dirty="0" smtClean="0">
                <a:solidFill>
                  <a:srgbClr val="000000"/>
                </a:solidFill>
                <a:latin typeface="Arial"/>
                <a:ea typeface="Arial"/>
                <a:cs typeface="Arial"/>
                <a:sym typeface="Arial"/>
              </a:rPr>
              <a:t>glass. You're </a:t>
            </a:r>
            <a:r>
              <a:rPr lang="en-GB" sz="1800" b="0" i="0" u="none" strike="noStrike" cap="none" dirty="0">
                <a:solidFill>
                  <a:srgbClr val="000000"/>
                </a:solidFill>
                <a:latin typeface="Arial"/>
                <a:ea typeface="Arial"/>
                <a:cs typeface="Arial"/>
                <a:sym typeface="Arial"/>
              </a:rPr>
              <a:t>right </a:t>
            </a:r>
            <a:r>
              <a:rPr lang="en-GB" sz="1800" b="0" i="0" u="none" strike="noStrike" cap="none" dirty="0" smtClean="0">
                <a:solidFill>
                  <a:srgbClr val="000000"/>
                </a:solidFill>
                <a:latin typeface="Arial"/>
                <a:ea typeface="Arial"/>
                <a:cs typeface="Arial"/>
                <a:sym typeface="Arial"/>
              </a:rPr>
              <a:t>to</a:t>
            </a:r>
            <a:r>
              <a:rPr lang="en-GB" sz="1800" dirty="0"/>
              <a:t> </a:t>
            </a:r>
            <a:r>
              <a:rPr lang="en-GB" sz="1800" b="0" i="0" u="none" strike="noStrike" cap="none" dirty="0" smtClean="0">
                <a:solidFill>
                  <a:srgbClr val="000000"/>
                </a:solidFill>
                <a:latin typeface="Arial"/>
                <a:ea typeface="Arial"/>
                <a:cs typeface="Arial"/>
                <a:sym typeface="Arial"/>
              </a:rPr>
              <a:t>be </a:t>
            </a:r>
            <a:r>
              <a:rPr lang="en-GB" sz="1800" b="0" i="0" u="none" strike="noStrike" cap="none" dirty="0" err="1">
                <a:solidFill>
                  <a:srgbClr val="000000"/>
                </a:solidFill>
                <a:latin typeface="Arial"/>
                <a:ea typeface="Arial"/>
                <a:cs typeface="Arial"/>
                <a:sym typeface="Arial"/>
              </a:rPr>
              <a:t>skeptical</a:t>
            </a:r>
            <a:r>
              <a:rPr lang="en-GB" sz="1800" b="0" i="0" u="none" strike="noStrike" cap="none" dirty="0">
                <a:solidFill>
                  <a:srgbClr val="000000"/>
                </a:solidFill>
                <a:latin typeface="Arial"/>
                <a:ea typeface="Arial"/>
                <a:cs typeface="Arial"/>
                <a:sym typeface="Arial"/>
              </a:rPr>
              <a:t>!</a:t>
            </a:r>
            <a:endParaRPr sz="1800" b="0" i="0" u="none" strike="noStrike" cap="none" dirty="0">
              <a:latin typeface="Arial"/>
              <a:ea typeface="Arial"/>
              <a:cs typeface="Arial"/>
              <a:sym typeface="Arial"/>
            </a:endParaRPr>
          </a:p>
        </p:txBody>
      </p:sp>
      <p:sp>
        <p:nvSpPr>
          <p:cNvPr id="351" name="Google Shape;351;p68"/>
          <p:cNvSpPr/>
          <p:nvPr/>
        </p:nvSpPr>
        <p:spPr>
          <a:xfrm>
            <a:off x="5184000" y="4824000"/>
            <a:ext cx="3382200" cy="1510200"/>
          </a:xfrm>
          <a:prstGeom prst="wedgeEllipseCallout">
            <a:avLst>
              <a:gd name="adj1" fmla="val -28939"/>
              <a:gd name="adj2" fmla="val -68375"/>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I will humour you for </a:t>
            </a:r>
            <a:r>
              <a:rPr lang="en-GB" sz="1800" b="0" i="0" u="none" strike="noStrike" cap="none" dirty="0" smtClean="0">
                <a:solidFill>
                  <a:srgbClr val="000000"/>
                </a:solidFill>
                <a:latin typeface="Arial"/>
                <a:ea typeface="Arial"/>
                <a:cs typeface="Arial"/>
                <a:sym typeface="Arial"/>
              </a:rPr>
              <a:t>now,</a:t>
            </a:r>
            <a:r>
              <a:rPr lang="en-GB" sz="1800" dirty="0"/>
              <a:t> </a:t>
            </a:r>
            <a:r>
              <a:rPr lang="en-GB" sz="1800" b="0" i="0" u="none" strike="noStrike" cap="none" dirty="0" smtClean="0">
                <a:solidFill>
                  <a:srgbClr val="000000"/>
                </a:solidFill>
                <a:latin typeface="Arial"/>
                <a:ea typeface="Arial"/>
                <a:cs typeface="Arial"/>
                <a:sym typeface="Arial"/>
              </a:rPr>
              <a:t>but </a:t>
            </a:r>
            <a:r>
              <a:rPr lang="en-GB" sz="1800" b="0" i="0" u="none" strike="noStrike" cap="none" dirty="0">
                <a:solidFill>
                  <a:srgbClr val="000000"/>
                </a:solidFill>
                <a:latin typeface="Arial"/>
                <a:ea typeface="Arial"/>
                <a:cs typeface="Arial"/>
                <a:sym typeface="Arial"/>
              </a:rPr>
              <a:t>you should know that </a:t>
            </a:r>
            <a:r>
              <a:rPr lang="en-GB" sz="1800" b="0" i="0" u="none" strike="noStrike" cap="none" dirty="0" smtClean="0">
                <a:solidFill>
                  <a:srgbClr val="000000"/>
                </a:solidFill>
                <a:latin typeface="Arial"/>
                <a:ea typeface="Arial"/>
                <a:cs typeface="Arial"/>
                <a:sym typeface="Arial"/>
              </a:rPr>
              <a:t>I</a:t>
            </a:r>
            <a:r>
              <a:rPr lang="en-GB" sz="1800" dirty="0"/>
              <a:t> </a:t>
            </a:r>
            <a:r>
              <a:rPr lang="en-GB" sz="1800" b="0" i="0" u="none" strike="noStrike" cap="none" dirty="0" smtClean="0">
                <a:solidFill>
                  <a:srgbClr val="000000"/>
                </a:solidFill>
                <a:latin typeface="Arial"/>
                <a:ea typeface="Arial"/>
                <a:cs typeface="Arial"/>
                <a:sym typeface="Arial"/>
              </a:rPr>
              <a:t>brought </a:t>
            </a:r>
            <a:r>
              <a:rPr lang="en-GB" sz="1800" b="0" i="0" u="none" strike="noStrike" cap="none" dirty="0">
                <a:solidFill>
                  <a:srgbClr val="000000"/>
                </a:solidFill>
                <a:latin typeface="Arial"/>
                <a:ea typeface="Arial"/>
                <a:cs typeface="Arial"/>
                <a:sym typeface="Arial"/>
              </a:rPr>
              <a:t>condiments.</a:t>
            </a:r>
            <a:endParaRPr sz="1800" b="0" i="0" u="none" strike="noStrike" cap="none"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2"/>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What is conversation?</a:t>
            </a:r>
            <a:endParaRPr sz="4400" b="0" i="0" u="none" strike="noStrike" cap="none">
              <a:latin typeface="Arial"/>
              <a:ea typeface="Arial"/>
              <a:cs typeface="Arial"/>
              <a:sym typeface="Arial"/>
            </a:endParaRPr>
          </a:p>
        </p:txBody>
      </p:sp>
      <p:sp>
        <p:nvSpPr>
          <p:cNvPr id="176" name="Google Shape;176;p42"/>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sng" strike="noStrike" cap="none">
                <a:solidFill>
                  <a:srgbClr val="000000"/>
                </a:solidFill>
                <a:latin typeface="Arial"/>
                <a:ea typeface="Arial"/>
                <a:cs typeface="Arial"/>
                <a:sym typeface="Arial"/>
              </a:rPr>
              <a:t>Conversation can be boiled down to 4 steps:</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none" strike="noStrike" cap="none">
                <a:solidFill>
                  <a:srgbClr val="000000"/>
                </a:solidFill>
                <a:latin typeface="Arial"/>
                <a:ea typeface="Arial"/>
                <a:cs typeface="Arial"/>
                <a:sym typeface="Arial"/>
              </a:rPr>
              <a:t>Step 1:</a:t>
            </a:r>
            <a:r>
              <a:rPr lang="en-GB" sz="3200" b="0" i="0" u="none" strike="noStrike" cap="none">
                <a:solidFill>
                  <a:srgbClr val="000000"/>
                </a:solidFill>
                <a:latin typeface="Arial"/>
                <a:ea typeface="Arial"/>
                <a:cs typeface="Arial"/>
                <a:sym typeface="Arial"/>
              </a:rPr>
              <a:t> Party A says some words</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none" strike="noStrike" cap="none">
                <a:solidFill>
                  <a:srgbClr val="000000"/>
                </a:solidFill>
                <a:latin typeface="Arial"/>
                <a:ea typeface="Arial"/>
                <a:cs typeface="Arial"/>
                <a:sym typeface="Arial"/>
              </a:rPr>
              <a:t>Step 2:</a:t>
            </a:r>
            <a:r>
              <a:rPr lang="en-GB" sz="3200" b="0" i="0" u="none" strike="noStrike" cap="none">
                <a:solidFill>
                  <a:srgbClr val="000000"/>
                </a:solidFill>
                <a:latin typeface="Arial"/>
                <a:ea typeface="Arial"/>
                <a:cs typeface="Arial"/>
                <a:sym typeface="Arial"/>
              </a:rPr>
              <a:t> Party B says some words</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none" strike="noStrike" cap="none">
                <a:solidFill>
                  <a:srgbClr val="000000"/>
                </a:solidFill>
                <a:latin typeface="Arial"/>
                <a:ea typeface="Arial"/>
                <a:cs typeface="Arial"/>
                <a:sym typeface="Arial"/>
              </a:rPr>
              <a:t>Step 3:</a:t>
            </a:r>
            <a:r>
              <a:rPr lang="en-GB" sz="3200" b="0" i="0" u="none" strike="noStrike" cap="none">
                <a:solidFill>
                  <a:srgbClr val="000000"/>
                </a:solidFill>
                <a:latin typeface="Arial"/>
                <a:ea typeface="Arial"/>
                <a:cs typeface="Arial"/>
                <a:sym typeface="Arial"/>
              </a:rPr>
              <a:t> This goes on ad infinitum, with as many parties as desired, until at some point</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none" strike="noStrike" cap="none">
                <a:solidFill>
                  <a:srgbClr val="000000"/>
                </a:solidFill>
                <a:latin typeface="Arial"/>
                <a:ea typeface="Arial"/>
                <a:cs typeface="Arial"/>
                <a:sym typeface="Arial"/>
              </a:rPr>
              <a:t>Step 4:</a:t>
            </a:r>
            <a:r>
              <a:rPr lang="en-GB" sz="3200" b="0" i="0" u="none" strike="noStrike" cap="none">
                <a:solidFill>
                  <a:srgbClr val="000000"/>
                </a:solidFill>
                <a:latin typeface="Arial"/>
                <a:ea typeface="Arial"/>
                <a:cs typeface="Arial"/>
                <a:sym typeface="Arial"/>
              </a:rPr>
              <a:t> All parties involved either die or otherwise stop saying words</a:t>
            </a:r>
            <a:endParaRPr sz="32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9"/>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7</a:t>
            </a:r>
            <a:endParaRPr sz="4400" b="0" i="0" u="none" strike="noStrike" cap="none">
              <a:latin typeface="Arial"/>
              <a:ea typeface="Arial"/>
              <a:cs typeface="Arial"/>
              <a:sym typeface="Arial"/>
            </a:endParaRPr>
          </a:p>
        </p:txBody>
      </p:sp>
      <p:pic>
        <p:nvPicPr>
          <p:cNvPr id="357" name="Google Shape;357;p69"/>
          <p:cNvPicPr preferRelativeResize="0"/>
          <p:nvPr/>
        </p:nvPicPr>
        <p:blipFill rotWithShape="1">
          <a:blip r:embed="rId3">
            <a:alphaModFix/>
          </a:blip>
          <a:srcRect/>
          <a:stretch/>
        </p:blipFill>
        <p:spPr>
          <a:xfrm>
            <a:off x="365040" y="3024000"/>
            <a:ext cx="8849160" cy="2950200"/>
          </a:xfrm>
          <a:prstGeom prst="rect">
            <a:avLst/>
          </a:prstGeom>
          <a:noFill/>
          <a:ln>
            <a:noFill/>
          </a:ln>
        </p:spPr>
      </p:pic>
      <p:sp>
        <p:nvSpPr>
          <p:cNvPr id="358" name="Google Shape;358;p69"/>
          <p:cNvSpPr/>
          <p:nvPr/>
        </p:nvSpPr>
        <p:spPr>
          <a:xfrm>
            <a:off x="1368000" y="2160000"/>
            <a:ext cx="3166200" cy="1078200"/>
          </a:xfrm>
          <a:prstGeom prst="wedgeEllipseCallout">
            <a:avLst>
              <a:gd name="adj1" fmla="val 30351"/>
              <a:gd name="adj2" fmla="val 91486"/>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So I heard Terry's back</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on t' dole again...</a:t>
            </a:r>
            <a:endParaRPr sz="1800" b="0" i="0" u="none" strike="noStrike" cap="none">
              <a:latin typeface="Arial"/>
              <a:ea typeface="Arial"/>
              <a:cs typeface="Arial"/>
              <a:sym typeface="Arial"/>
            </a:endParaRPr>
          </a:p>
        </p:txBody>
      </p:sp>
      <p:sp>
        <p:nvSpPr>
          <p:cNvPr id="359" name="Google Shape;359;p69"/>
          <p:cNvSpPr/>
          <p:nvPr/>
        </p:nvSpPr>
        <p:spPr>
          <a:xfrm>
            <a:off x="4896000" y="1728000"/>
            <a:ext cx="4894200" cy="1726200"/>
          </a:xfrm>
          <a:prstGeom prst="wedgeEllipseCallout">
            <a:avLst>
              <a:gd name="adj1" fmla="val 11648"/>
              <a:gd name="adj2" fmla="val 53935"/>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That is SO typical of him. As a </a:t>
            </a:r>
            <a:r>
              <a:rPr lang="en-GB" sz="1800" b="0" i="0" u="none" strike="noStrike" cap="none" dirty="0" smtClean="0">
                <a:solidFill>
                  <a:srgbClr val="000000"/>
                </a:solidFill>
                <a:latin typeface="Arial"/>
                <a:ea typeface="Arial"/>
                <a:cs typeface="Arial"/>
                <a:sym typeface="Arial"/>
              </a:rPr>
              <a:t>sparrow,</a:t>
            </a:r>
            <a:r>
              <a:rPr lang="en-GB" sz="1800" dirty="0"/>
              <a:t> </a:t>
            </a:r>
            <a:r>
              <a:rPr lang="en-GB" sz="1800" b="0" i="0" u="none" strike="noStrike" cap="none" dirty="0" smtClean="0">
                <a:solidFill>
                  <a:srgbClr val="000000"/>
                </a:solidFill>
                <a:latin typeface="Arial"/>
                <a:ea typeface="Arial"/>
                <a:cs typeface="Arial"/>
                <a:sym typeface="Arial"/>
              </a:rPr>
              <a:t>I </a:t>
            </a:r>
            <a:r>
              <a:rPr lang="en-GB" sz="1800" b="0" i="0" u="none" strike="noStrike" cap="none" dirty="0">
                <a:solidFill>
                  <a:srgbClr val="000000"/>
                </a:solidFill>
                <a:latin typeface="Arial"/>
                <a:ea typeface="Arial"/>
                <a:cs typeface="Arial"/>
                <a:sym typeface="Arial"/>
              </a:rPr>
              <a:t>have a really good understanding </a:t>
            </a:r>
            <a:r>
              <a:rPr lang="en-GB" sz="1800" b="0" i="0" u="none" strike="noStrike" cap="none" dirty="0" smtClean="0">
                <a:solidFill>
                  <a:srgbClr val="000000"/>
                </a:solidFill>
                <a:latin typeface="Arial"/>
                <a:ea typeface="Arial"/>
                <a:cs typeface="Arial"/>
                <a:sym typeface="Arial"/>
              </a:rPr>
              <a:t>of</a:t>
            </a:r>
            <a:r>
              <a:rPr lang="en-GB" sz="1800" dirty="0"/>
              <a:t> </a:t>
            </a:r>
            <a:r>
              <a:rPr lang="en-GB" sz="1800" b="0" i="0" u="none" strike="noStrike" cap="none" dirty="0" smtClean="0">
                <a:solidFill>
                  <a:srgbClr val="000000"/>
                </a:solidFill>
                <a:latin typeface="Arial"/>
                <a:ea typeface="Arial"/>
                <a:cs typeface="Arial"/>
                <a:sym typeface="Arial"/>
              </a:rPr>
              <a:t>Jobseeker's </a:t>
            </a:r>
            <a:r>
              <a:rPr lang="en-GB" sz="1800" b="0" i="0" u="none" strike="noStrike" cap="none" dirty="0">
                <a:solidFill>
                  <a:srgbClr val="000000"/>
                </a:solidFill>
                <a:latin typeface="Arial"/>
                <a:ea typeface="Arial"/>
                <a:cs typeface="Arial"/>
                <a:sym typeface="Arial"/>
              </a:rPr>
              <a:t>Allowance as a concept.</a:t>
            </a:r>
            <a:endParaRPr sz="1800" b="0" i="0" u="none" strike="noStrike" cap="none" dirty="0">
              <a:latin typeface="Arial"/>
              <a:ea typeface="Arial"/>
              <a:cs typeface="Arial"/>
              <a:sym typeface="Arial"/>
            </a:endParaRPr>
          </a:p>
        </p:txBody>
      </p:sp>
      <p:sp>
        <p:nvSpPr>
          <p:cNvPr id="360" name="Google Shape;360;p69"/>
          <p:cNvSpPr/>
          <p:nvPr/>
        </p:nvSpPr>
        <p:spPr>
          <a:xfrm>
            <a:off x="2376000" y="5652046"/>
            <a:ext cx="5328608" cy="1440160"/>
          </a:xfrm>
          <a:prstGeom prst="wedgeEllipseCallout">
            <a:avLst>
              <a:gd name="adj1" fmla="val 15402"/>
              <a:gd name="adj2" fmla="val -178166"/>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err="1">
                <a:solidFill>
                  <a:srgbClr val="000000"/>
                </a:solidFill>
                <a:latin typeface="Arial"/>
                <a:ea typeface="Arial"/>
                <a:cs typeface="Arial"/>
                <a:sym typeface="Arial"/>
              </a:rPr>
              <a:t>Woah</a:t>
            </a:r>
            <a:r>
              <a:rPr lang="en-GB" sz="1800" b="0" i="0" u="none" strike="noStrike" cap="none" dirty="0">
                <a:solidFill>
                  <a:srgbClr val="000000"/>
                </a:solidFill>
                <a:latin typeface="Arial"/>
                <a:ea typeface="Arial"/>
                <a:cs typeface="Arial"/>
                <a:sym typeface="Arial"/>
              </a:rPr>
              <a:t>, there's a big blue </a:t>
            </a:r>
            <a:r>
              <a:rPr lang="en-GB" sz="1800" b="0" i="0" u="none" strike="noStrike" cap="none" dirty="0" smtClean="0">
                <a:solidFill>
                  <a:srgbClr val="000000"/>
                </a:solidFill>
                <a:latin typeface="Arial"/>
                <a:ea typeface="Arial"/>
                <a:cs typeface="Arial"/>
                <a:sym typeface="Arial"/>
              </a:rPr>
              <a:t>spiky</a:t>
            </a:r>
            <a:r>
              <a:rPr lang="en-GB" sz="1800" dirty="0" smtClean="0"/>
              <a:t> </a:t>
            </a:r>
            <a:r>
              <a:rPr lang="en-GB" sz="1800" b="0" i="0" u="none" strike="noStrike" cap="none" dirty="0" smtClean="0">
                <a:solidFill>
                  <a:srgbClr val="000000"/>
                </a:solidFill>
                <a:latin typeface="Arial"/>
                <a:ea typeface="Arial"/>
                <a:cs typeface="Arial"/>
                <a:sym typeface="Arial"/>
              </a:rPr>
              <a:t>thing </a:t>
            </a:r>
            <a:r>
              <a:rPr lang="en-GB" sz="1800" b="0" i="0" u="none" strike="noStrike" cap="none" dirty="0">
                <a:solidFill>
                  <a:srgbClr val="000000"/>
                </a:solidFill>
                <a:latin typeface="Arial"/>
                <a:ea typeface="Arial"/>
                <a:cs typeface="Arial"/>
                <a:sym typeface="Arial"/>
              </a:rPr>
              <a:t>coming right at… Ah </a:t>
            </a:r>
            <a:r>
              <a:rPr lang="en-GB" sz="1800" b="0" i="0" u="none" strike="noStrike" cap="none" dirty="0" smtClean="0">
                <a:solidFill>
                  <a:srgbClr val="000000"/>
                </a:solidFill>
                <a:latin typeface="Arial"/>
                <a:ea typeface="Arial"/>
                <a:cs typeface="Arial"/>
                <a:sym typeface="Arial"/>
              </a:rPr>
              <a:t>never mind</a:t>
            </a:r>
            <a:r>
              <a:rPr lang="en-GB" sz="1800" b="0" i="0" u="none" strike="noStrike" cap="none" dirty="0">
                <a:solidFill>
                  <a:srgbClr val="000000"/>
                </a:solidFill>
                <a:latin typeface="Arial"/>
                <a:ea typeface="Arial"/>
                <a:cs typeface="Arial"/>
                <a:sym typeface="Arial"/>
              </a:rPr>
              <a:t>, it's just </a:t>
            </a:r>
            <a:r>
              <a:rPr lang="en-GB" sz="1800" b="0" i="0" u="none" strike="noStrike" cap="none" dirty="0" smtClean="0">
                <a:solidFill>
                  <a:srgbClr val="000000"/>
                </a:solidFill>
                <a:latin typeface="Arial"/>
                <a:ea typeface="Arial"/>
                <a:cs typeface="Arial"/>
                <a:sym typeface="Arial"/>
              </a:rPr>
              <a:t>a</a:t>
            </a:r>
            <a:r>
              <a:rPr lang="en-GB" sz="1800" dirty="0"/>
              <a:t> </a:t>
            </a:r>
            <a:r>
              <a:rPr lang="en-GB" sz="1800" b="0" i="0" u="none" strike="noStrike" cap="none" dirty="0" smtClean="0">
                <a:solidFill>
                  <a:srgbClr val="000000"/>
                </a:solidFill>
                <a:latin typeface="Arial"/>
                <a:ea typeface="Arial"/>
                <a:cs typeface="Arial"/>
                <a:sym typeface="Arial"/>
              </a:rPr>
              <a:t>&lt;POORLY CONCEIVED META-REFERENCE&gt;</a:t>
            </a:r>
            <a:endParaRPr sz="1800" b="0" i="0" u="none" strike="noStrike" cap="none"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70"/>
          <p:cNvPicPr preferRelativeResize="0"/>
          <p:nvPr/>
        </p:nvPicPr>
        <p:blipFill rotWithShape="1">
          <a:blip r:embed="rId3">
            <a:alphaModFix/>
          </a:blip>
          <a:srcRect/>
          <a:stretch/>
        </p:blipFill>
        <p:spPr>
          <a:xfrm>
            <a:off x="1080000" y="1987200"/>
            <a:ext cx="7874640" cy="5247000"/>
          </a:xfrm>
          <a:prstGeom prst="rect">
            <a:avLst/>
          </a:prstGeom>
          <a:noFill/>
          <a:ln>
            <a:noFill/>
          </a:ln>
        </p:spPr>
      </p:pic>
      <p:sp>
        <p:nvSpPr>
          <p:cNvPr id="366" name="Google Shape;366;p70"/>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8</a:t>
            </a:r>
            <a:endParaRPr sz="4400" b="0" i="0" u="none" strike="noStrike" cap="none">
              <a:latin typeface="Arial"/>
              <a:ea typeface="Arial"/>
              <a:cs typeface="Arial"/>
              <a:sym typeface="Arial"/>
            </a:endParaRPr>
          </a:p>
        </p:txBody>
      </p:sp>
      <p:sp>
        <p:nvSpPr>
          <p:cNvPr id="367" name="Google Shape;367;p70"/>
          <p:cNvSpPr/>
          <p:nvPr/>
        </p:nvSpPr>
        <p:spPr>
          <a:xfrm>
            <a:off x="647824" y="3347789"/>
            <a:ext cx="3240360" cy="1258411"/>
          </a:xfrm>
          <a:prstGeom prst="wedgeEllipseCallout">
            <a:avLst>
              <a:gd name="adj1" fmla="val 73027"/>
              <a:gd name="adj2" fmla="val -25476"/>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"My whole </a:t>
            </a:r>
            <a:r>
              <a:rPr lang="en-GB" sz="1800" b="0" i="0" u="none" strike="noStrike" cap="none" dirty="0" smtClean="0">
                <a:solidFill>
                  <a:srgbClr val="000000"/>
                </a:solidFill>
                <a:latin typeface="Arial"/>
                <a:ea typeface="Arial"/>
                <a:cs typeface="Arial"/>
                <a:sym typeface="Arial"/>
              </a:rPr>
              <a:t>life's work is</a:t>
            </a:r>
            <a:r>
              <a:rPr lang="en-GB" sz="1800" dirty="0" smtClean="0"/>
              <a:t> </a:t>
            </a:r>
            <a:r>
              <a:rPr lang="en-GB" sz="1800" b="0" i="0" u="none" strike="noStrike" cap="none" dirty="0" smtClean="0">
                <a:solidFill>
                  <a:srgbClr val="000000"/>
                </a:solidFill>
                <a:latin typeface="Arial"/>
                <a:ea typeface="Arial"/>
                <a:cs typeface="Arial"/>
                <a:sym typeface="Arial"/>
              </a:rPr>
              <a:t>in </a:t>
            </a:r>
            <a:r>
              <a:rPr lang="en-GB" sz="1800" b="0" i="0" u="none" strike="noStrike" cap="none" dirty="0">
                <a:solidFill>
                  <a:srgbClr val="000000"/>
                </a:solidFill>
                <a:latin typeface="Arial"/>
                <a:ea typeface="Arial"/>
                <a:cs typeface="Arial"/>
                <a:sym typeface="Arial"/>
              </a:rPr>
              <a:t>this glass. You're right </a:t>
            </a:r>
            <a:r>
              <a:rPr lang="en-GB" sz="1800" b="0" i="0" u="none" strike="noStrike" cap="none" dirty="0" smtClean="0">
                <a:solidFill>
                  <a:srgbClr val="000000"/>
                </a:solidFill>
                <a:latin typeface="Arial"/>
                <a:ea typeface="Arial"/>
                <a:cs typeface="Arial"/>
                <a:sym typeface="Arial"/>
              </a:rPr>
              <a:t>to</a:t>
            </a:r>
            <a:r>
              <a:rPr lang="en-GB" sz="1800" dirty="0"/>
              <a:t> </a:t>
            </a:r>
            <a:r>
              <a:rPr lang="en-GB" sz="1800" b="0" i="0" u="none" strike="noStrike" cap="none" dirty="0" smtClean="0">
                <a:solidFill>
                  <a:srgbClr val="000000"/>
                </a:solidFill>
                <a:latin typeface="Arial"/>
                <a:ea typeface="Arial"/>
                <a:cs typeface="Arial"/>
                <a:sym typeface="Arial"/>
              </a:rPr>
              <a:t>be </a:t>
            </a:r>
            <a:r>
              <a:rPr lang="en-GB" sz="1800" b="0" i="0" u="none" strike="noStrike" cap="none" dirty="0" err="1">
                <a:solidFill>
                  <a:srgbClr val="000000"/>
                </a:solidFill>
                <a:latin typeface="Arial"/>
                <a:ea typeface="Arial"/>
                <a:cs typeface="Arial"/>
                <a:sym typeface="Arial"/>
              </a:rPr>
              <a:t>skeptical</a:t>
            </a:r>
            <a:r>
              <a:rPr lang="en-GB" sz="1800" b="0" i="0" u="none" strike="noStrike" cap="none" dirty="0">
                <a:solidFill>
                  <a:srgbClr val="000000"/>
                </a:solidFill>
                <a:latin typeface="Arial"/>
                <a:ea typeface="Arial"/>
                <a:cs typeface="Arial"/>
                <a:sym typeface="Arial"/>
              </a:rPr>
              <a:t>!"</a:t>
            </a:r>
            <a:endParaRPr sz="1800" b="0" i="0" u="none" strike="noStrike" cap="none" dirty="0">
              <a:latin typeface="Arial"/>
              <a:ea typeface="Arial"/>
              <a:cs typeface="Arial"/>
              <a:sym typeface="Arial"/>
            </a:endParaRPr>
          </a:p>
        </p:txBody>
      </p:sp>
      <p:sp>
        <p:nvSpPr>
          <p:cNvPr id="368" name="Google Shape;368;p70"/>
          <p:cNvSpPr/>
          <p:nvPr/>
        </p:nvSpPr>
        <p:spPr>
          <a:xfrm>
            <a:off x="5832000" y="4248000"/>
            <a:ext cx="3166200" cy="1078200"/>
          </a:xfrm>
          <a:prstGeom prst="wedgeEllipseCallout">
            <a:avLst>
              <a:gd name="adj1" fmla="val -32379"/>
              <a:gd name="adj2" fmla="val -78486"/>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What glass?</a:t>
            </a:r>
            <a:endParaRPr sz="1800" b="0" i="0" u="none" strike="noStrike" cap="none">
              <a:latin typeface="Arial"/>
              <a:ea typeface="Arial"/>
              <a:cs typeface="Arial"/>
              <a:sym typeface="Arial"/>
            </a:endParaRPr>
          </a:p>
        </p:txBody>
      </p:sp>
      <p:sp>
        <p:nvSpPr>
          <p:cNvPr id="369" name="Google Shape;369;p70"/>
          <p:cNvSpPr/>
          <p:nvPr/>
        </p:nvSpPr>
        <p:spPr>
          <a:xfrm>
            <a:off x="288000" y="5688000"/>
            <a:ext cx="3526200" cy="1546200"/>
          </a:xfrm>
          <a:prstGeom prst="wedgeEllipseCallout">
            <a:avLst>
              <a:gd name="adj1" fmla="val 71902"/>
              <a:gd name="adj2" fmla="val -162879"/>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Oh, the </a:t>
            </a:r>
            <a:r>
              <a:rPr lang="en-GB" sz="1800" b="0" i="0" u="none" strike="noStrike" cap="none" dirty="0" smtClean="0">
                <a:solidFill>
                  <a:srgbClr val="000000"/>
                </a:solidFill>
                <a:latin typeface="Arial"/>
                <a:ea typeface="Arial"/>
                <a:cs typeface="Arial"/>
                <a:sym typeface="Arial"/>
              </a:rPr>
              <a:t>guy </a:t>
            </a:r>
            <a:r>
              <a:rPr lang="en-GB" sz="1800" b="0" i="0" u="none" strike="noStrike" cap="none" dirty="0">
                <a:solidFill>
                  <a:srgbClr val="000000"/>
                </a:solidFill>
                <a:latin typeface="Arial"/>
                <a:ea typeface="Arial"/>
                <a:cs typeface="Arial"/>
                <a:sym typeface="Arial"/>
              </a:rPr>
              <a:t>was </a:t>
            </a:r>
            <a:r>
              <a:rPr lang="en-GB" sz="1800" b="0" i="0" u="none" strike="noStrike" cap="none" dirty="0" smtClean="0">
                <a:solidFill>
                  <a:srgbClr val="000000"/>
                </a:solidFill>
                <a:latin typeface="Arial"/>
                <a:ea typeface="Arial"/>
                <a:cs typeface="Arial"/>
                <a:sym typeface="Arial"/>
              </a:rPr>
              <a:t>holding</a:t>
            </a:r>
            <a:r>
              <a:rPr lang="en-GB" sz="1800" dirty="0"/>
              <a:t> </a:t>
            </a:r>
            <a:r>
              <a:rPr lang="en-GB" sz="1800" b="0" i="0" u="none" strike="noStrike" cap="none" dirty="0" smtClean="0">
                <a:solidFill>
                  <a:srgbClr val="000000"/>
                </a:solidFill>
                <a:latin typeface="Arial"/>
                <a:ea typeface="Arial"/>
                <a:cs typeface="Arial"/>
                <a:sym typeface="Arial"/>
              </a:rPr>
              <a:t>a </a:t>
            </a:r>
            <a:r>
              <a:rPr lang="en-GB" sz="1800" b="0" i="0" u="none" strike="noStrike" cap="none" dirty="0">
                <a:solidFill>
                  <a:srgbClr val="000000"/>
                </a:solidFill>
                <a:latin typeface="Arial"/>
                <a:ea typeface="Arial"/>
                <a:cs typeface="Arial"/>
                <a:sym typeface="Arial"/>
              </a:rPr>
              <a:t>wine glass at the time, did </a:t>
            </a:r>
            <a:r>
              <a:rPr lang="en-GB" sz="1800" b="0" i="0" u="none" strike="noStrike" cap="none" dirty="0" smtClean="0">
                <a:solidFill>
                  <a:srgbClr val="000000"/>
                </a:solidFill>
                <a:latin typeface="Arial"/>
                <a:ea typeface="Arial"/>
                <a:cs typeface="Arial"/>
                <a:sym typeface="Arial"/>
              </a:rPr>
              <a:t>I</a:t>
            </a:r>
            <a:r>
              <a:rPr lang="en-GB" sz="1800" dirty="0"/>
              <a:t> </a:t>
            </a:r>
            <a:r>
              <a:rPr lang="en-GB" sz="1800" b="0" i="0" u="none" strike="noStrike" cap="none" dirty="0" smtClean="0">
                <a:solidFill>
                  <a:srgbClr val="000000"/>
                </a:solidFill>
                <a:latin typeface="Arial"/>
                <a:ea typeface="Arial"/>
                <a:cs typeface="Arial"/>
                <a:sym typeface="Arial"/>
              </a:rPr>
              <a:t>not </a:t>
            </a:r>
            <a:r>
              <a:rPr lang="en-GB" sz="1800" b="0" i="0" u="none" strike="noStrike" cap="none" dirty="0">
                <a:solidFill>
                  <a:srgbClr val="000000"/>
                </a:solidFill>
                <a:latin typeface="Arial"/>
                <a:ea typeface="Arial"/>
                <a:cs typeface="Arial"/>
                <a:sym typeface="Arial"/>
              </a:rPr>
              <a:t>mention that?</a:t>
            </a:r>
            <a:endParaRPr sz="1800" b="0" i="0" u="none" strike="noStrike" cap="none" dirty="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1"/>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9</a:t>
            </a:r>
            <a:endParaRPr sz="4400" b="0" i="0" u="none" strike="noStrike" cap="none">
              <a:latin typeface="Arial"/>
              <a:ea typeface="Arial"/>
              <a:cs typeface="Arial"/>
              <a:sym typeface="Arial"/>
            </a:endParaRPr>
          </a:p>
        </p:txBody>
      </p:sp>
      <p:pic>
        <p:nvPicPr>
          <p:cNvPr id="375" name="Google Shape;375;p71"/>
          <p:cNvPicPr preferRelativeResize="0"/>
          <p:nvPr/>
        </p:nvPicPr>
        <p:blipFill rotWithShape="1">
          <a:blip r:embed="rId3">
            <a:alphaModFix/>
          </a:blip>
          <a:srcRect/>
          <a:stretch/>
        </p:blipFill>
        <p:spPr>
          <a:xfrm>
            <a:off x="365040" y="3024000"/>
            <a:ext cx="8849160" cy="2950200"/>
          </a:xfrm>
          <a:prstGeom prst="rect">
            <a:avLst/>
          </a:prstGeom>
          <a:noFill/>
          <a:ln>
            <a:noFill/>
          </a:ln>
        </p:spPr>
      </p:pic>
      <p:sp>
        <p:nvSpPr>
          <p:cNvPr id="376" name="Google Shape;376;p71"/>
          <p:cNvSpPr/>
          <p:nvPr/>
        </p:nvSpPr>
        <p:spPr>
          <a:xfrm>
            <a:off x="1368000" y="2160000"/>
            <a:ext cx="3166200" cy="1078200"/>
          </a:xfrm>
          <a:prstGeom prst="wedgeEllipseCallout">
            <a:avLst>
              <a:gd name="adj1" fmla="val -13097"/>
              <a:gd name="adj2" fmla="val 61060"/>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Those blue blobs are back...</a:t>
            </a:r>
            <a:endParaRPr sz="1800" b="0" i="0" u="none" strike="noStrike" cap="none">
              <a:latin typeface="Arial"/>
              <a:ea typeface="Arial"/>
              <a:cs typeface="Arial"/>
              <a:sym typeface="Arial"/>
            </a:endParaRPr>
          </a:p>
        </p:txBody>
      </p:sp>
      <p:sp>
        <p:nvSpPr>
          <p:cNvPr id="377" name="Google Shape;377;p71"/>
          <p:cNvSpPr/>
          <p:nvPr/>
        </p:nvSpPr>
        <p:spPr>
          <a:xfrm>
            <a:off x="6264000" y="1368000"/>
            <a:ext cx="3814200" cy="1726200"/>
          </a:xfrm>
          <a:prstGeom prst="wedgeEllipseCallout">
            <a:avLst>
              <a:gd name="adj1" fmla="val -7893"/>
              <a:gd name="adj2" fmla="val 65745"/>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Really? Hasn't the concept </a:t>
            </a:r>
            <a:r>
              <a:rPr lang="en-GB" sz="1800" b="0" i="0" u="none" strike="noStrike" cap="none" dirty="0" smtClean="0">
                <a:solidFill>
                  <a:srgbClr val="000000"/>
                </a:solidFill>
                <a:latin typeface="Arial"/>
                <a:ea typeface="Arial"/>
                <a:cs typeface="Arial"/>
                <a:sym typeface="Arial"/>
              </a:rPr>
              <a:t>been</a:t>
            </a:r>
            <a:r>
              <a:rPr lang="en-GB" sz="1800" dirty="0"/>
              <a:t> </a:t>
            </a:r>
            <a:r>
              <a:rPr lang="en-GB" sz="1800" b="0" i="0" u="none" strike="noStrike" cap="none" dirty="0" smtClean="0">
                <a:solidFill>
                  <a:srgbClr val="000000"/>
                </a:solidFill>
                <a:latin typeface="Arial"/>
                <a:ea typeface="Arial"/>
                <a:cs typeface="Arial"/>
                <a:sym typeface="Arial"/>
              </a:rPr>
              <a:t>done </a:t>
            </a:r>
            <a:r>
              <a:rPr lang="en-GB" sz="1800" b="0" i="0" u="none" strike="noStrike" cap="none" dirty="0">
                <a:solidFill>
                  <a:srgbClr val="000000"/>
                </a:solidFill>
                <a:latin typeface="Arial"/>
                <a:ea typeface="Arial"/>
                <a:cs typeface="Arial"/>
                <a:sym typeface="Arial"/>
              </a:rPr>
              <a:t>to death already? Alright,</a:t>
            </a: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everyone just stop talking...</a:t>
            </a:r>
            <a:endParaRPr sz="1800" b="0" i="0" u="none" strike="noStrike" cap="none" dirty="0">
              <a:latin typeface="Arial"/>
              <a:ea typeface="Arial"/>
              <a:cs typeface="Arial"/>
              <a:sym typeface="Arial"/>
            </a:endParaRPr>
          </a:p>
        </p:txBody>
      </p:sp>
      <p:sp>
        <p:nvSpPr>
          <p:cNvPr id="378" name="Google Shape;378;p71"/>
          <p:cNvSpPr/>
          <p:nvPr/>
        </p:nvSpPr>
        <p:spPr>
          <a:xfrm>
            <a:off x="1800000" y="4536000"/>
            <a:ext cx="3022200" cy="1438200"/>
          </a:xfrm>
          <a:prstGeom prst="cloudCallout">
            <a:avLst>
              <a:gd name="adj1" fmla="val 22180"/>
              <a:gd name="adj2" fmla="val -92185"/>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I quite liked them.</a:t>
            </a:r>
            <a:endParaRPr sz="18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72"/>
          <p:cNvSpPr/>
          <p:nvPr/>
        </p:nvSpPr>
        <p:spPr>
          <a:xfrm>
            <a:off x="432000" y="1771920"/>
            <a:ext cx="9214200" cy="15285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ROMANTICALLY-INCLINED CONVERSATION</a:t>
            </a:r>
            <a:endParaRPr sz="5400" b="0" i="0" u="none" strike="noStrike" cap="none">
              <a:latin typeface="Arial"/>
              <a:ea typeface="Arial"/>
              <a:cs typeface="Arial"/>
              <a:sym typeface="Arial"/>
            </a:endParaRPr>
          </a:p>
        </p:txBody>
      </p:sp>
      <p:sp>
        <p:nvSpPr>
          <p:cNvPr id="384" name="Google Shape;384;p72"/>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Spicy love-scenarios for the inquiring mind</a:t>
            </a:r>
            <a:endParaRPr sz="3200" b="0" i="0" u="none" strike="noStrike" cap="non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3"/>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10</a:t>
            </a:r>
            <a:endParaRPr sz="4400" b="0" i="0" u="none" strike="noStrike" cap="none">
              <a:latin typeface="Arial"/>
              <a:ea typeface="Arial"/>
              <a:cs typeface="Arial"/>
              <a:sym typeface="Arial"/>
            </a:endParaRPr>
          </a:p>
        </p:txBody>
      </p:sp>
      <p:sp>
        <p:nvSpPr>
          <p:cNvPr id="390" name="Google Shape;390;p73"/>
          <p:cNvSpPr/>
          <p:nvPr/>
        </p:nvSpPr>
        <p:spPr>
          <a:xfrm>
            <a:off x="2664000" y="2016000"/>
            <a:ext cx="3166200" cy="1078200"/>
          </a:xfrm>
          <a:prstGeom prst="wedgeEllipseCallout">
            <a:avLst>
              <a:gd name="adj1" fmla="val -20935"/>
              <a:gd name="adj2" fmla="val 172958"/>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My whole life's work is</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in this glass. You're right to</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be skeptical!</a:t>
            </a:r>
            <a:endParaRPr sz="1800" b="0" i="0" u="none" strike="noStrike" cap="none">
              <a:latin typeface="Arial"/>
              <a:ea typeface="Arial"/>
              <a:cs typeface="Arial"/>
              <a:sym typeface="Arial"/>
            </a:endParaRPr>
          </a:p>
        </p:txBody>
      </p:sp>
      <p:pic>
        <p:nvPicPr>
          <p:cNvPr id="391" name="Google Shape;391;p73"/>
          <p:cNvPicPr preferRelativeResize="0"/>
          <p:nvPr/>
        </p:nvPicPr>
        <p:blipFill rotWithShape="1">
          <a:blip r:embed="rId3">
            <a:alphaModFix/>
          </a:blip>
          <a:srcRect/>
          <a:stretch/>
        </p:blipFill>
        <p:spPr>
          <a:xfrm>
            <a:off x="898560" y="1944000"/>
            <a:ext cx="8243640" cy="5351400"/>
          </a:xfrm>
          <a:prstGeom prst="rect">
            <a:avLst/>
          </a:prstGeom>
          <a:noFill/>
          <a:ln>
            <a:noFill/>
          </a:ln>
        </p:spPr>
      </p:pic>
      <p:sp>
        <p:nvSpPr>
          <p:cNvPr id="392" name="Google Shape;392;p73"/>
          <p:cNvSpPr/>
          <p:nvPr/>
        </p:nvSpPr>
        <p:spPr>
          <a:xfrm>
            <a:off x="5112000" y="4032000"/>
            <a:ext cx="3886200" cy="1870200"/>
          </a:xfrm>
          <a:prstGeom prst="wedgeEllipseCallout">
            <a:avLst>
              <a:gd name="adj1" fmla="val -31671"/>
              <a:gd name="adj2" fmla="val -64842"/>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Tell me something </a:t>
            </a:r>
            <a:r>
              <a:rPr lang="en-GB" sz="1800" b="0" i="0" u="none" strike="noStrike" cap="none" dirty="0" smtClean="0">
                <a:solidFill>
                  <a:srgbClr val="000000"/>
                </a:solidFill>
                <a:latin typeface="Arial"/>
                <a:ea typeface="Arial"/>
                <a:cs typeface="Arial"/>
                <a:sym typeface="Arial"/>
              </a:rPr>
              <a:t>interesting</a:t>
            </a:r>
            <a:r>
              <a:rPr lang="en-GB" sz="1800" dirty="0"/>
              <a:t> </a:t>
            </a:r>
            <a:r>
              <a:rPr lang="en-GB" sz="1800" b="0" i="0" u="none" strike="noStrike" cap="none" dirty="0" smtClean="0">
                <a:solidFill>
                  <a:srgbClr val="000000"/>
                </a:solidFill>
                <a:latin typeface="Arial"/>
                <a:ea typeface="Arial"/>
                <a:cs typeface="Arial"/>
                <a:sym typeface="Arial"/>
              </a:rPr>
              <a:t>About </a:t>
            </a:r>
            <a:r>
              <a:rPr lang="en-GB" sz="1800" b="0" i="0" u="none" strike="noStrike" cap="none" dirty="0">
                <a:solidFill>
                  <a:srgbClr val="000000"/>
                </a:solidFill>
                <a:latin typeface="Arial"/>
                <a:ea typeface="Arial"/>
                <a:cs typeface="Arial"/>
                <a:sym typeface="Arial"/>
              </a:rPr>
              <a:t>yourself. I have read in</a:t>
            </a: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GB" sz="1800" b="0" i="1" u="none" strike="noStrike" cap="none" dirty="0">
                <a:solidFill>
                  <a:srgbClr val="000000"/>
                </a:solidFill>
                <a:latin typeface="Arial"/>
                <a:ea typeface="Arial"/>
                <a:cs typeface="Arial"/>
                <a:sym typeface="Arial"/>
              </a:rPr>
              <a:t>Cosmopolitan</a:t>
            </a:r>
            <a:r>
              <a:rPr lang="en-GB" sz="1800" b="0" i="0" u="none" strike="noStrike" cap="none" dirty="0">
                <a:solidFill>
                  <a:srgbClr val="000000"/>
                </a:solidFill>
                <a:latin typeface="Arial"/>
                <a:ea typeface="Arial"/>
                <a:cs typeface="Arial"/>
                <a:sym typeface="Arial"/>
              </a:rPr>
              <a:t> that this will bring </a:t>
            </a:r>
            <a:r>
              <a:rPr lang="en-GB" sz="1800" b="0" i="0" u="none" strike="noStrike" cap="none" dirty="0" smtClean="0">
                <a:solidFill>
                  <a:srgbClr val="000000"/>
                </a:solidFill>
                <a:latin typeface="Arial"/>
                <a:ea typeface="Arial"/>
                <a:cs typeface="Arial"/>
                <a:sym typeface="Arial"/>
              </a:rPr>
              <a:t>us</a:t>
            </a:r>
            <a:r>
              <a:rPr lang="en-GB" sz="1800" dirty="0"/>
              <a:t> </a:t>
            </a:r>
            <a:r>
              <a:rPr lang="en-GB" sz="1800" b="0" i="0" u="none" strike="noStrike" cap="none" dirty="0" smtClean="0">
                <a:solidFill>
                  <a:srgbClr val="000000"/>
                </a:solidFill>
                <a:latin typeface="Arial"/>
                <a:ea typeface="Arial"/>
                <a:cs typeface="Arial"/>
                <a:sym typeface="Arial"/>
              </a:rPr>
              <a:t>closer </a:t>
            </a:r>
            <a:r>
              <a:rPr lang="en-GB" sz="1800" b="0" i="0" u="none" strike="noStrike" cap="none" dirty="0">
                <a:solidFill>
                  <a:srgbClr val="000000"/>
                </a:solidFill>
                <a:latin typeface="Arial"/>
                <a:ea typeface="Arial"/>
                <a:cs typeface="Arial"/>
                <a:sym typeface="Arial"/>
              </a:rPr>
              <a:t>together.</a:t>
            </a:r>
            <a:endParaRPr sz="1800" b="0" i="0" u="none" strike="noStrike" cap="none" dirty="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4"/>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Intriguing a Potential Mate</a:t>
            </a:r>
            <a:endParaRPr sz="4400" b="0" i="0" u="none" strike="noStrike" cap="none">
              <a:latin typeface="Arial"/>
              <a:ea typeface="Arial"/>
              <a:cs typeface="Arial"/>
              <a:sym typeface="Arial"/>
            </a:endParaRPr>
          </a:p>
        </p:txBody>
      </p:sp>
      <p:sp>
        <p:nvSpPr>
          <p:cNvPr id="398" name="Google Shape;398;p74"/>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In this scenario, the </a:t>
            </a:r>
            <a:r>
              <a:rPr lang="en-GB" sz="3200" b="1" i="0" u="none" strike="noStrike" cap="none">
                <a:solidFill>
                  <a:srgbClr val="000000"/>
                </a:solidFill>
                <a:latin typeface="Arial"/>
                <a:ea typeface="Arial"/>
                <a:cs typeface="Arial"/>
                <a:sym typeface="Arial"/>
              </a:rPr>
              <a:t>male</a:t>
            </a:r>
            <a:r>
              <a:rPr lang="en-GB" sz="3200" b="0" i="0" u="none" strike="noStrike" cap="none">
                <a:solidFill>
                  <a:srgbClr val="000000"/>
                </a:solidFill>
                <a:latin typeface="Arial"/>
                <a:ea typeface="Arial"/>
                <a:cs typeface="Arial"/>
                <a:sym typeface="Arial"/>
              </a:rPr>
              <a:t> is throwing down a </a:t>
            </a:r>
            <a:r>
              <a:rPr lang="en-GB" sz="3200" b="0" i="0" u="sng" strike="noStrike" cap="none">
                <a:solidFill>
                  <a:srgbClr val="000000"/>
                </a:solidFill>
                <a:latin typeface="Arial"/>
                <a:ea typeface="Arial"/>
                <a:cs typeface="Arial"/>
                <a:sym typeface="Arial"/>
              </a:rPr>
              <a:t>veritable cognitive gauntlet.</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By asking what appears to be an </a:t>
            </a:r>
            <a:r>
              <a:rPr lang="en-GB" sz="3200" b="0" i="0" u="sng" strike="noStrike" cap="none">
                <a:solidFill>
                  <a:srgbClr val="000000"/>
                </a:solidFill>
                <a:latin typeface="Arial"/>
                <a:ea typeface="Arial"/>
                <a:cs typeface="Arial"/>
                <a:sym typeface="Arial"/>
              </a:rPr>
              <a:t>innocuous question</a:t>
            </a:r>
            <a:r>
              <a:rPr lang="en-GB" sz="3200" b="0" i="0" u="none" strike="noStrike" cap="none">
                <a:solidFill>
                  <a:srgbClr val="000000"/>
                </a:solidFill>
                <a:latin typeface="Arial"/>
                <a:ea typeface="Arial"/>
                <a:cs typeface="Arial"/>
                <a:sym typeface="Arial"/>
              </a:rPr>
              <a:t>, he hopes to catch the </a:t>
            </a:r>
            <a:r>
              <a:rPr lang="en-GB" sz="3200" b="1" i="0" u="none" strike="noStrike" cap="none">
                <a:solidFill>
                  <a:srgbClr val="000000"/>
                </a:solidFill>
                <a:latin typeface="Arial"/>
                <a:ea typeface="Arial"/>
                <a:cs typeface="Arial"/>
                <a:sym typeface="Arial"/>
              </a:rPr>
              <a:t>female</a:t>
            </a:r>
            <a:r>
              <a:rPr lang="en-GB" sz="3200" b="0" i="0" u="none" strike="noStrike" cap="none">
                <a:solidFill>
                  <a:srgbClr val="000000"/>
                </a:solidFill>
                <a:latin typeface="Arial"/>
                <a:ea typeface="Arial"/>
                <a:cs typeface="Arial"/>
                <a:sym typeface="Arial"/>
              </a:rPr>
              <a:t> off-guard.</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Her riposte must be carefully considered, and crafted to create a deep, sustained intrigue.</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Let's see </a:t>
            </a:r>
            <a:r>
              <a:rPr lang="en-GB" sz="3200" b="1" i="0" u="none" strike="noStrike" cap="none">
                <a:solidFill>
                  <a:srgbClr val="000000"/>
                </a:solidFill>
                <a:latin typeface="Arial"/>
                <a:ea typeface="Arial"/>
                <a:cs typeface="Arial"/>
                <a:sym typeface="Arial"/>
              </a:rPr>
              <a:t>what she said</a:t>
            </a:r>
            <a:r>
              <a:rPr lang="en-GB" sz="3200" b="0" i="0" u="none" strike="noStrike" cap="none">
                <a:solidFill>
                  <a:srgbClr val="000000"/>
                </a:solidFill>
                <a:latin typeface="Arial"/>
                <a:ea typeface="Arial"/>
                <a:cs typeface="Arial"/>
                <a:sym typeface="Arial"/>
              </a:rPr>
              <a:t>!</a:t>
            </a:r>
            <a:endParaRPr sz="3200" b="0" i="0" u="none" strike="noStrike" cap="non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5"/>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10</a:t>
            </a:r>
            <a:endParaRPr sz="4400" b="0" i="0" u="none" strike="noStrike" cap="none">
              <a:latin typeface="Arial"/>
              <a:ea typeface="Arial"/>
              <a:cs typeface="Arial"/>
              <a:sym typeface="Arial"/>
            </a:endParaRPr>
          </a:p>
        </p:txBody>
      </p:sp>
      <p:sp>
        <p:nvSpPr>
          <p:cNvPr id="404" name="Google Shape;404;p75"/>
          <p:cNvSpPr/>
          <p:nvPr/>
        </p:nvSpPr>
        <p:spPr>
          <a:xfrm>
            <a:off x="2664000" y="2016000"/>
            <a:ext cx="3166200" cy="1078200"/>
          </a:xfrm>
          <a:prstGeom prst="wedgeEllipseCallout">
            <a:avLst>
              <a:gd name="adj1" fmla="val -20935"/>
              <a:gd name="adj2" fmla="val 172958"/>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My whole life's work is</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in this glass. You're right to</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be skeptical!</a:t>
            </a:r>
            <a:endParaRPr sz="1800" b="0" i="0" u="none" strike="noStrike" cap="none">
              <a:latin typeface="Arial"/>
              <a:ea typeface="Arial"/>
              <a:cs typeface="Arial"/>
              <a:sym typeface="Arial"/>
            </a:endParaRPr>
          </a:p>
        </p:txBody>
      </p:sp>
      <p:pic>
        <p:nvPicPr>
          <p:cNvPr id="405" name="Google Shape;405;p75"/>
          <p:cNvPicPr preferRelativeResize="0"/>
          <p:nvPr/>
        </p:nvPicPr>
        <p:blipFill rotWithShape="1">
          <a:blip r:embed="rId3">
            <a:alphaModFix/>
          </a:blip>
          <a:srcRect/>
          <a:stretch/>
        </p:blipFill>
        <p:spPr>
          <a:xfrm>
            <a:off x="898560" y="1944000"/>
            <a:ext cx="8243640" cy="5351400"/>
          </a:xfrm>
          <a:prstGeom prst="rect">
            <a:avLst/>
          </a:prstGeom>
          <a:noFill/>
          <a:ln>
            <a:noFill/>
          </a:ln>
        </p:spPr>
      </p:pic>
      <p:sp>
        <p:nvSpPr>
          <p:cNvPr id="406" name="Google Shape;406;p75"/>
          <p:cNvSpPr/>
          <p:nvPr/>
        </p:nvSpPr>
        <p:spPr>
          <a:xfrm>
            <a:off x="1008000" y="4752000"/>
            <a:ext cx="3886200" cy="1870200"/>
          </a:xfrm>
          <a:prstGeom prst="wedgeEllipseCallout">
            <a:avLst>
              <a:gd name="adj1" fmla="val 40101"/>
              <a:gd name="adj2" fmla="val -85509"/>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Do you see that star, right </a:t>
            </a:r>
            <a:r>
              <a:rPr lang="en-GB" sz="1800" b="0" i="0" u="none" strike="noStrike" cap="none" dirty="0" smtClean="0">
                <a:solidFill>
                  <a:srgbClr val="000000"/>
                </a:solidFill>
                <a:latin typeface="Arial"/>
                <a:ea typeface="Arial"/>
                <a:cs typeface="Arial"/>
                <a:sym typeface="Arial"/>
              </a:rPr>
              <a:t>over</a:t>
            </a:r>
            <a:r>
              <a:rPr lang="en-GB" sz="1800" dirty="0"/>
              <a:t> </a:t>
            </a:r>
            <a:r>
              <a:rPr lang="en-GB" sz="1800" b="0" i="0" u="none" strike="noStrike" cap="none" dirty="0" smtClean="0">
                <a:solidFill>
                  <a:srgbClr val="000000"/>
                </a:solidFill>
                <a:latin typeface="Arial"/>
                <a:ea typeface="Arial"/>
                <a:cs typeface="Arial"/>
                <a:sym typeface="Arial"/>
              </a:rPr>
              <a:t>yonder </a:t>
            </a:r>
            <a:r>
              <a:rPr lang="en-GB" sz="1800" b="0" i="0" u="none" strike="noStrike" cap="none" dirty="0">
                <a:solidFill>
                  <a:srgbClr val="000000"/>
                </a:solidFill>
                <a:latin typeface="Arial"/>
                <a:ea typeface="Arial"/>
                <a:cs typeface="Arial"/>
                <a:sym typeface="Arial"/>
              </a:rPr>
              <a:t>in </a:t>
            </a:r>
            <a:r>
              <a:rPr lang="en-GB" sz="1800" b="0" i="0" u="none" strike="noStrike" cap="none" dirty="0" smtClean="0">
                <a:solidFill>
                  <a:srgbClr val="000000"/>
                </a:solidFill>
                <a:latin typeface="Arial"/>
                <a:ea typeface="Arial"/>
                <a:cs typeface="Arial"/>
                <a:sym typeface="Arial"/>
              </a:rPr>
              <a:t>the sky</a:t>
            </a:r>
            <a:r>
              <a:rPr lang="en-GB" sz="1800" b="0" i="0" u="none" strike="noStrike" cap="none" dirty="0">
                <a:solidFill>
                  <a:srgbClr val="000000"/>
                </a:solidFill>
                <a:latin typeface="Arial"/>
                <a:ea typeface="Arial"/>
                <a:cs typeface="Arial"/>
                <a:sym typeface="Arial"/>
              </a:rPr>
              <a:t>?</a:t>
            </a:r>
            <a:endParaRPr sz="1800" b="0" i="0" u="none" strike="noStrike" cap="none" dirty="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6"/>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10 (continued)</a:t>
            </a:r>
            <a:endParaRPr sz="4400" b="0" i="0" u="none" strike="noStrike" cap="none">
              <a:latin typeface="Arial"/>
              <a:ea typeface="Arial"/>
              <a:cs typeface="Arial"/>
              <a:sym typeface="Arial"/>
            </a:endParaRPr>
          </a:p>
        </p:txBody>
      </p:sp>
      <p:sp>
        <p:nvSpPr>
          <p:cNvPr id="412" name="Google Shape;412;p76"/>
          <p:cNvSpPr/>
          <p:nvPr/>
        </p:nvSpPr>
        <p:spPr>
          <a:xfrm>
            <a:off x="2664000" y="2016000"/>
            <a:ext cx="3166200" cy="1078200"/>
          </a:xfrm>
          <a:prstGeom prst="wedgeEllipseCallout">
            <a:avLst>
              <a:gd name="adj1" fmla="val -20935"/>
              <a:gd name="adj2" fmla="val 172958"/>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My whole life's work is</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in this glass. You're right to</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be skeptical!</a:t>
            </a:r>
            <a:endParaRPr sz="1800" b="0" i="0" u="none" strike="noStrike" cap="none">
              <a:latin typeface="Arial"/>
              <a:ea typeface="Arial"/>
              <a:cs typeface="Arial"/>
              <a:sym typeface="Arial"/>
            </a:endParaRPr>
          </a:p>
        </p:txBody>
      </p:sp>
      <p:pic>
        <p:nvPicPr>
          <p:cNvPr id="413" name="Google Shape;413;p76"/>
          <p:cNvPicPr preferRelativeResize="0"/>
          <p:nvPr/>
        </p:nvPicPr>
        <p:blipFill rotWithShape="1">
          <a:blip r:embed="rId3">
            <a:alphaModFix/>
          </a:blip>
          <a:srcRect/>
          <a:stretch/>
        </p:blipFill>
        <p:spPr>
          <a:xfrm>
            <a:off x="898560" y="1944000"/>
            <a:ext cx="8243640" cy="5351400"/>
          </a:xfrm>
          <a:prstGeom prst="rect">
            <a:avLst/>
          </a:prstGeom>
          <a:noFill/>
          <a:ln>
            <a:noFill/>
          </a:ln>
        </p:spPr>
      </p:pic>
      <p:sp>
        <p:nvSpPr>
          <p:cNvPr id="414" name="Google Shape;414;p76"/>
          <p:cNvSpPr/>
          <p:nvPr/>
        </p:nvSpPr>
        <p:spPr>
          <a:xfrm>
            <a:off x="5112000" y="4037040"/>
            <a:ext cx="3886200" cy="1870200"/>
          </a:xfrm>
          <a:prstGeom prst="wedgeEllipseCallout">
            <a:avLst>
              <a:gd name="adj1" fmla="val -31671"/>
              <a:gd name="adj2" fmla="val -64842"/>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Yup, that's </a:t>
            </a:r>
            <a:r>
              <a:rPr lang="en-GB" sz="1800" b="1" i="0" u="none" strike="noStrike" cap="none" dirty="0">
                <a:solidFill>
                  <a:srgbClr val="000000"/>
                </a:solidFill>
                <a:latin typeface="Arial"/>
                <a:ea typeface="Arial"/>
                <a:cs typeface="Arial"/>
                <a:sym typeface="Arial"/>
              </a:rPr>
              <a:t>the sun</a:t>
            </a:r>
            <a:r>
              <a:rPr lang="en-GB" sz="1800" b="0" i="0" u="none" strike="noStrike" cap="none" dirty="0">
                <a:solidFill>
                  <a:srgbClr val="000000"/>
                </a:solidFill>
                <a:latin typeface="Arial"/>
                <a:ea typeface="Arial"/>
                <a:cs typeface="Arial"/>
                <a:sym typeface="Arial"/>
              </a:rPr>
              <a:t>, can't </a:t>
            </a:r>
            <a:r>
              <a:rPr lang="en-GB" sz="1800" b="0" i="0" u="none" strike="noStrike" cap="none" dirty="0" smtClean="0">
                <a:solidFill>
                  <a:srgbClr val="000000"/>
                </a:solidFill>
                <a:latin typeface="Arial"/>
                <a:ea typeface="Arial"/>
                <a:cs typeface="Arial"/>
                <a:sym typeface="Arial"/>
              </a:rPr>
              <a:t>really</a:t>
            </a:r>
            <a:r>
              <a:rPr lang="en-GB" sz="1800" dirty="0"/>
              <a:t> </a:t>
            </a:r>
            <a:r>
              <a:rPr lang="en-GB" sz="1800" b="0" i="0" u="none" strike="noStrike" cap="none" dirty="0" smtClean="0">
                <a:solidFill>
                  <a:srgbClr val="000000"/>
                </a:solidFill>
                <a:latin typeface="Arial"/>
                <a:ea typeface="Arial"/>
                <a:cs typeface="Arial"/>
                <a:sym typeface="Arial"/>
              </a:rPr>
              <a:t>miss </a:t>
            </a:r>
            <a:r>
              <a:rPr lang="en-GB" sz="1800" b="0" i="0" u="none" strike="noStrike" cap="none" dirty="0">
                <a:solidFill>
                  <a:srgbClr val="000000"/>
                </a:solidFill>
                <a:latin typeface="Arial"/>
                <a:ea typeface="Arial"/>
                <a:cs typeface="Arial"/>
                <a:sym typeface="Arial"/>
              </a:rPr>
              <a:t>it...</a:t>
            </a:r>
            <a:endParaRPr sz="1800" b="0" i="0" u="none" strike="noStrike" cap="none" dirty="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7"/>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10 (continued)</a:t>
            </a:r>
            <a:endParaRPr sz="4400" b="0" i="0" u="none" strike="noStrike" cap="none">
              <a:latin typeface="Arial"/>
              <a:ea typeface="Arial"/>
              <a:cs typeface="Arial"/>
              <a:sym typeface="Arial"/>
            </a:endParaRPr>
          </a:p>
        </p:txBody>
      </p:sp>
      <p:sp>
        <p:nvSpPr>
          <p:cNvPr id="420" name="Google Shape;420;p77"/>
          <p:cNvSpPr/>
          <p:nvPr/>
        </p:nvSpPr>
        <p:spPr>
          <a:xfrm>
            <a:off x="2664000" y="2016000"/>
            <a:ext cx="3166200" cy="1078200"/>
          </a:xfrm>
          <a:prstGeom prst="wedgeEllipseCallout">
            <a:avLst>
              <a:gd name="adj1" fmla="val -20935"/>
              <a:gd name="adj2" fmla="val 172958"/>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My whole life's work is</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in this glass. You're right to</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be skeptical!</a:t>
            </a:r>
            <a:endParaRPr sz="1800" b="0" i="0" u="none" strike="noStrike" cap="none">
              <a:latin typeface="Arial"/>
              <a:ea typeface="Arial"/>
              <a:cs typeface="Arial"/>
              <a:sym typeface="Arial"/>
            </a:endParaRPr>
          </a:p>
        </p:txBody>
      </p:sp>
      <p:pic>
        <p:nvPicPr>
          <p:cNvPr id="421" name="Google Shape;421;p77"/>
          <p:cNvPicPr preferRelativeResize="0"/>
          <p:nvPr/>
        </p:nvPicPr>
        <p:blipFill rotWithShape="1">
          <a:blip r:embed="rId3">
            <a:alphaModFix/>
          </a:blip>
          <a:srcRect/>
          <a:stretch/>
        </p:blipFill>
        <p:spPr>
          <a:xfrm>
            <a:off x="898560" y="1944000"/>
            <a:ext cx="8243640" cy="5351400"/>
          </a:xfrm>
          <a:prstGeom prst="rect">
            <a:avLst/>
          </a:prstGeom>
          <a:noFill/>
          <a:ln>
            <a:noFill/>
          </a:ln>
        </p:spPr>
      </p:pic>
      <p:sp>
        <p:nvSpPr>
          <p:cNvPr id="422" name="Google Shape;422;p77"/>
          <p:cNvSpPr/>
          <p:nvPr/>
        </p:nvSpPr>
        <p:spPr>
          <a:xfrm>
            <a:off x="1008000" y="4752000"/>
            <a:ext cx="3886200" cy="1870200"/>
          </a:xfrm>
          <a:prstGeom prst="wedgeEllipseCallout">
            <a:avLst>
              <a:gd name="adj1" fmla="val 40101"/>
              <a:gd name="adj2" fmla="val -85509"/>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Gaze deeply at </a:t>
            </a:r>
            <a:r>
              <a:rPr lang="en-GB" sz="1800" b="0" i="0" u="none" strike="noStrike" cap="none" dirty="0" smtClean="0">
                <a:solidFill>
                  <a:srgbClr val="000000"/>
                </a:solidFill>
                <a:latin typeface="Arial"/>
                <a:ea typeface="Arial"/>
                <a:cs typeface="Arial"/>
                <a:sym typeface="Arial"/>
              </a:rPr>
              <a:t>its surface and</a:t>
            </a:r>
            <a:r>
              <a:rPr lang="en-GB" sz="1800" dirty="0"/>
              <a:t> </a:t>
            </a:r>
            <a:r>
              <a:rPr lang="en-GB" sz="1800" b="0" i="0" u="none" strike="noStrike" cap="none" dirty="0" smtClean="0">
                <a:solidFill>
                  <a:srgbClr val="000000"/>
                </a:solidFill>
                <a:latin typeface="Arial"/>
                <a:ea typeface="Arial"/>
                <a:cs typeface="Arial"/>
                <a:sym typeface="Arial"/>
              </a:rPr>
              <a:t>I'll </a:t>
            </a:r>
            <a:r>
              <a:rPr lang="en-GB" sz="1800" b="0" i="0" u="none" strike="noStrike" cap="none" dirty="0">
                <a:solidFill>
                  <a:srgbClr val="000000"/>
                </a:solidFill>
                <a:latin typeface="Arial"/>
                <a:ea typeface="Arial"/>
                <a:cs typeface="Arial"/>
                <a:sym typeface="Arial"/>
              </a:rPr>
              <a:t>begin my tale...</a:t>
            </a:r>
            <a:endParaRPr sz="1800" b="0" i="0" u="none" strike="noStrike" cap="none" dirty="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8"/>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10 (continued)</a:t>
            </a:r>
            <a:endParaRPr sz="4400" b="0" i="0" u="none" strike="noStrike" cap="none">
              <a:latin typeface="Arial"/>
              <a:ea typeface="Arial"/>
              <a:cs typeface="Arial"/>
              <a:sym typeface="Arial"/>
            </a:endParaRPr>
          </a:p>
        </p:txBody>
      </p:sp>
      <p:sp>
        <p:nvSpPr>
          <p:cNvPr id="428" name="Google Shape;428;p78"/>
          <p:cNvSpPr/>
          <p:nvPr/>
        </p:nvSpPr>
        <p:spPr>
          <a:xfrm>
            <a:off x="2664000" y="2016000"/>
            <a:ext cx="3166200" cy="1078200"/>
          </a:xfrm>
          <a:prstGeom prst="wedgeEllipseCallout">
            <a:avLst>
              <a:gd name="adj1" fmla="val -20935"/>
              <a:gd name="adj2" fmla="val 172958"/>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My whole life's work is</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in this glass. You're right to</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be skeptical!</a:t>
            </a:r>
            <a:endParaRPr sz="1800" b="0" i="0" u="none" strike="noStrike" cap="none">
              <a:latin typeface="Arial"/>
              <a:ea typeface="Arial"/>
              <a:cs typeface="Arial"/>
              <a:sym typeface="Arial"/>
            </a:endParaRPr>
          </a:p>
        </p:txBody>
      </p:sp>
      <p:pic>
        <p:nvPicPr>
          <p:cNvPr id="429" name="Google Shape;429;p78"/>
          <p:cNvPicPr preferRelativeResize="0"/>
          <p:nvPr/>
        </p:nvPicPr>
        <p:blipFill rotWithShape="1">
          <a:blip r:embed="rId3">
            <a:alphaModFix/>
          </a:blip>
          <a:srcRect/>
          <a:stretch/>
        </p:blipFill>
        <p:spPr>
          <a:xfrm>
            <a:off x="898560" y="1944000"/>
            <a:ext cx="8243640" cy="5351400"/>
          </a:xfrm>
          <a:prstGeom prst="rect">
            <a:avLst/>
          </a:prstGeom>
          <a:noFill/>
          <a:ln>
            <a:noFill/>
          </a:ln>
        </p:spPr>
      </p:pic>
      <p:sp>
        <p:nvSpPr>
          <p:cNvPr id="430" name="Google Shape;430;p78"/>
          <p:cNvSpPr/>
          <p:nvPr/>
        </p:nvSpPr>
        <p:spPr>
          <a:xfrm>
            <a:off x="5112000" y="4037040"/>
            <a:ext cx="3886200" cy="1870200"/>
          </a:xfrm>
          <a:prstGeom prst="wedgeEllipseCallout">
            <a:avLst>
              <a:gd name="adj1" fmla="val -31671"/>
              <a:gd name="adj2" fmla="val -64842"/>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Ermmmm...</a:t>
            </a:r>
            <a:endParaRPr sz="180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3"/>
          <p:cNvSpPr/>
          <p:nvPr/>
        </p:nvSpPr>
        <p:spPr>
          <a:xfrm>
            <a:off x="432000" y="1771920"/>
            <a:ext cx="9214200" cy="15285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LET'S BEGIN BY GIVING SOMEONE DIRECTIONS</a:t>
            </a:r>
            <a:endParaRPr sz="5400" b="0" i="0" u="none" strike="noStrike" cap="none">
              <a:latin typeface="Arial"/>
              <a:ea typeface="Arial"/>
              <a:cs typeface="Arial"/>
              <a:sym typeface="Arial"/>
            </a:endParaRPr>
          </a:p>
        </p:txBody>
      </p:sp>
      <p:sp>
        <p:nvSpPr>
          <p:cNvPr id="182" name="Google Shape;182;p43"/>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0" u="none" strike="noStrike" cap="none">
                <a:solidFill>
                  <a:srgbClr val="FFFFFF"/>
                </a:solidFill>
                <a:latin typeface="Arial"/>
                <a:ea typeface="Arial"/>
                <a:cs typeface="Arial"/>
                <a:sym typeface="Arial"/>
              </a:rPr>
              <a:t>What better way to begin?</a:t>
            </a:r>
            <a:endParaRPr sz="3200" b="0" i="0" u="none" strike="noStrike" cap="none">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79"/>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10</a:t>
            </a:r>
            <a:endParaRPr sz="4400" b="0" i="0" u="none" strike="noStrike" cap="none">
              <a:latin typeface="Arial"/>
              <a:ea typeface="Arial"/>
              <a:cs typeface="Arial"/>
              <a:sym typeface="Arial"/>
            </a:endParaRPr>
          </a:p>
        </p:txBody>
      </p:sp>
      <p:pic>
        <p:nvPicPr>
          <p:cNvPr id="436" name="Google Shape;436;p79"/>
          <p:cNvPicPr preferRelativeResize="0"/>
          <p:nvPr/>
        </p:nvPicPr>
        <p:blipFill rotWithShape="1">
          <a:blip r:embed="rId3">
            <a:alphaModFix/>
          </a:blip>
          <a:srcRect/>
          <a:stretch/>
        </p:blipFill>
        <p:spPr>
          <a:xfrm>
            <a:off x="554760" y="2736000"/>
            <a:ext cx="8953200" cy="3454200"/>
          </a:xfrm>
          <a:prstGeom prst="rect">
            <a:avLst/>
          </a:prstGeom>
          <a:noFill/>
          <a:ln>
            <a:noFill/>
          </a:ln>
        </p:spPr>
      </p:pic>
      <p:sp>
        <p:nvSpPr>
          <p:cNvPr id="437" name="Google Shape;437;p79"/>
          <p:cNvSpPr/>
          <p:nvPr/>
        </p:nvSpPr>
        <p:spPr>
          <a:xfrm>
            <a:off x="144000" y="3491805"/>
            <a:ext cx="4752296" cy="3418395"/>
          </a:xfrm>
          <a:prstGeom prst="wedgeEllipseCallout">
            <a:avLst>
              <a:gd name="adj1" fmla="val 64981"/>
              <a:gd name="adj2" fmla="val -28101"/>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Anyway he turns to her and –</a:t>
            </a: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no word of a lie – he </a:t>
            </a:r>
            <a:r>
              <a:rPr lang="en-GB" sz="1800" b="0" i="0" u="none" strike="noStrike" cap="none" dirty="0" smtClean="0">
                <a:solidFill>
                  <a:srgbClr val="000000"/>
                </a:solidFill>
                <a:latin typeface="Arial"/>
                <a:ea typeface="Arial"/>
                <a:cs typeface="Arial"/>
                <a:sym typeface="Arial"/>
              </a:rPr>
              <a:t>goes</a:t>
            </a:r>
            <a:r>
              <a:rPr lang="en-GB" sz="1800" dirty="0"/>
              <a:t> </a:t>
            </a:r>
            <a:r>
              <a:rPr lang="en-GB" sz="1800" b="0" i="0" u="none" strike="noStrike" cap="none" dirty="0" smtClean="0">
                <a:solidFill>
                  <a:srgbClr val="000000"/>
                </a:solidFill>
                <a:latin typeface="Arial"/>
                <a:ea typeface="Arial"/>
                <a:cs typeface="Arial"/>
                <a:sym typeface="Arial"/>
              </a:rPr>
              <a:t>"</a:t>
            </a:r>
            <a:r>
              <a:rPr lang="en-GB" sz="1800" b="0" i="1" u="none" strike="noStrike" cap="none" dirty="0" smtClean="0">
                <a:solidFill>
                  <a:srgbClr val="000000"/>
                </a:solidFill>
                <a:latin typeface="Arial"/>
                <a:ea typeface="Arial"/>
                <a:cs typeface="Arial"/>
                <a:sym typeface="Arial"/>
              </a:rPr>
              <a:t>My whole </a:t>
            </a:r>
            <a:r>
              <a:rPr lang="en-GB" sz="1800" b="0" i="1" u="none" strike="noStrike" cap="none" dirty="0">
                <a:solidFill>
                  <a:srgbClr val="000000"/>
                </a:solidFill>
                <a:latin typeface="Arial"/>
                <a:ea typeface="Arial"/>
                <a:cs typeface="Arial"/>
                <a:sym typeface="Arial"/>
              </a:rPr>
              <a:t>life's work is in </a:t>
            </a:r>
            <a:r>
              <a:rPr lang="en-GB" sz="1800" b="0" i="1" u="none" strike="noStrike" cap="none" dirty="0" smtClean="0">
                <a:solidFill>
                  <a:srgbClr val="000000"/>
                </a:solidFill>
                <a:latin typeface="Arial"/>
                <a:ea typeface="Arial"/>
                <a:cs typeface="Arial"/>
                <a:sym typeface="Arial"/>
              </a:rPr>
              <a:t>this glass.</a:t>
            </a:r>
            <a:r>
              <a:rPr lang="en-GB" sz="1800" dirty="0"/>
              <a:t> </a:t>
            </a:r>
            <a:r>
              <a:rPr lang="en-GB" sz="1800" b="0" i="1" u="none" strike="noStrike" cap="none" dirty="0" smtClean="0">
                <a:solidFill>
                  <a:srgbClr val="000000"/>
                </a:solidFill>
                <a:latin typeface="Arial"/>
                <a:ea typeface="Arial"/>
                <a:cs typeface="Arial"/>
                <a:sym typeface="Arial"/>
              </a:rPr>
              <a:t>You're </a:t>
            </a:r>
            <a:r>
              <a:rPr lang="en-GB" sz="1800" b="0" i="1" u="none" strike="noStrike" cap="none" dirty="0">
                <a:solidFill>
                  <a:srgbClr val="000000"/>
                </a:solidFill>
                <a:latin typeface="Arial"/>
                <a:ea typeface="Arial"/>
                <a:cs typeface="Arial"/>
                <a:sym typeface="Arial"/>
              </a:rPr>
              <a:t>right to </a:t>
            </a:r>
            <a:r>
              <a:rPr lang="en-GB" sz="1800" b="0" i="1" u="none" strike="noStrike" cap="none" dirty="0" smtClean="0">
                <a:solidFill>
                  <a:srgbClr val="000000"/>
                </a:solidFill>
                <a:latin typeface="Arial"/>
                <a:ea typeface="Arial"/>
                <a:cs typeface="Arial"/>
                <a:sym typeface="Arial"/>
              </a:rPr>
              <a:t>be </a:t>
            </a:r>
            <a:r>
              <a:rPr lang="en-GB" sz="1800" b="0" i="1" u="none" strike="noStrike" cap="none" dirty="0" err="1" smtClean="0">
                <a:solidFill>
                  <a:srgbClr val="000000"/>
                </a:solidFill>
                <a:latin typeface="Arial"/>
                <a:ea typeface="Arial"/>
                <a:cs typeface="Arial"/>
                <a:sym typeface="Arial"/>
              </a:rPr>
              <a:t>skeptical</a:t>
            </a:r>
            <a:r>
              <a:rPr lang="en-GB" sz="1800" b="0" i="0" u="none" strike="noStrike" cap="none" dirty="0" smtClean="0">
                <a:solidFill>
                  <a:srgbClr val="000000"/>
                </a:solidFill>
                <a:latin typeface="Arial"/>
                <a:ea typeface="Arial"/>
                <a:cs typeface="Arial"/>
                <a:sym typeface="Arial"/>
              </a:rPr>
              <a:t>"!</a:t>
            </a:r>
            <a:r>
              <a:rPr lang="en-GB" sz="1800" dirty="0"/>
              <a:t> </a:t>
            </a:r>
            <a:r>
              <a:rPr lang="en-GB" sz="1800" b="0" i="0" u="none" strike="noStrike" cap="none" dirty="0" smtClean="0">
                <a:solidFill>
                  <a:srgbClr val="000000"/>
                </a:solidFill>
                <a:latin typeface="Arial"/>
                <a:ea typeface="Arial"/>
                <a:cs typeface="Arial"/>
                <a:sym typeface="Arial"/>
              </a:rPr>
              <a:t>I </a:t>
            </a:r>
            <a:r>
              <a:rPr lang="en-GB" sz="1800" b="0" i="0" u="none" strike="noStrike" cap="none" dirty="0">
                <a:solidFill>
                  <a:srgbClr val="000000"/>
                </a:solidFill>
                <a:latin typeface="Arial"/>
                <a:ea typeface="Arial"/>
                <a:cs typeface="Arial"/>
                <a:sym typeface="Arial"/>
              </a:rPr>
              <a:t>know, </a:t>
            </a:r>
            <a:r>
              <a:rPr lang="en-GB" sz="1800" b="0" i="0" u="none" strike="noStrike" cap="none" dirty="0" smtClean="0">
                <a:solidFill>
                  <a:srgbClr val="000000"/>
                </a:solidFill>
                <a:latin typeface="Arial"/>
                <a:ea typeface="Arial"/>
                <a:cs typeface="Arial"/>
                <a:sym typeface="Arial"/>
              </a:rPr>
              <a:t>doesn't make </a:t>
            </a:r>
            <a:r>
              <a:rPr lang="en-GB" sz="1800" b="0" i="0" u="none" strike="noStrike" cap="none" dirty="0">
                <a:solidFill>
                  <a:srgbClr val="000000"/>
                </a:solidFill>
                <a:latin typeface="Arial"/>
                <a:ea typeface="Arial"/>
                <a:cs typeface="Arial"/>
                <a:sym typeface="Arial"/>
              </a:rPr>
              <a:t>sense, </a:t>
            </a:r>
            <a:r>
              <a:rPr lang="en-GB" sz="1800" b="0" i="0" u="none" strike="noStrike" cap="none" dirty="0" smtClean="0">
                <a:solidFill>
                  <a:srgbClr val="000000"/>
                </a:solidFill>
                <a:latin typeface="Arial"/>
                <a:ea typeface="Arial"/>
                <a:cs typeface="Arial"/>
                <a:sym typeface="Arial"/>
              </a:rPr>
              <a:t>right?</a:t>
            </a:r>
            <a:r>
              <a:rPr lang="en-GB" sz="1800" dirty="0"/>
              <a:t> </a:t>
            </a:r>
            <a:r>
              <a:rPr lang="en-GB" sz="1800" b="0" i="0" u="none" strike="noStrike" cap="none" dirty="0" smtClean="0">
                <a:solidFill>
                  <a:srgbClr val="000000"/>
                </a:solidFill>
                <a:latin typeface="Arial"/>
                <a:ea typeface="Arial"/>
                <a:cs typeface="Arial"/>
                <a:sym typeface="Arial"/>
              </a:rPr>
              <a:t>Oh sorry, some </a:t>
            </a:r>
            <a:r>
              <a:rPr lang="en-GB" sz="1800" b="0" i="0" u="none" strike="noStrike" cap="none" dirty="0">
                <a:solidFill>
                  <a:srgbClr val="000000"/>
                </a:solidFill>
                <a:latin typeface="Arial"/>
                <a:ea typeface="Arial"/>
                <a:cs typeface="Arial"/>
                <a:sym typeface="Arial"/>
              </a:rPr>
              <a:t>woman's trying to tell </a:t>
            </a:r>
            <a:r>
              <a:rPr lang="en-GB" sz="1800" b="0" i="0" u="none" strike="noStrike" cap="none" dirty="0" smtClean="0">
                <a:solidFill>
                  <a:srgbClr val="000000"/>
                </a:solidFill>
                <a:latin typeface="Arial"/>
                <a:ea typeface="Arial"/>
                <a:cs typeface="Arial"/>
                <a:sym typeface="Arial"/>
              </a:rPr>
              <a:t>a</a:t>
            </a:r>
            <a:r>
              <a:rPr lang="en-GB" sz="1800" dirty="0" smtClean="0"/>
              <a:t> </a:t>
            </a:r>
            <a:r>
              <a:rPr lang="en-GB" sz="1800" b="0" i="0" u="none" strike="noStrike" cap="none" dirty="0" smtClean="0">
                <a:solidFill>
                  <a:srgbClr val="000000"/>
                </a:solidFill>
                <a:latin typeface="Arial"/>
                <a:ea typeface="Arial"/>
                <a:cs typeface="Arial"/>
                <a:sym typeface="Arial"/>
              </a:rPr>
              <a:t>man </a:t>
            </a:r>
            <a:r>
              <a:rPr lang="en-GB" sz="1800" b="0" i="0" u="none" strike="noStrike" cap="none" dirty="0">
                <a:solidFill>
                  <a:srgbClr val="000000"/>
                </a:solidFill>
                <a:latin typeface="Arial"/>
                <a:ea typeface="Arial"/>
                <a:cs typeface="Arial"/>
                <a:sym typeface="Arial"/>
              </a:rPr>
              <a:t>something </a:t>
            </a:r>
            <a:r>
              <a:rPr lang="en-GB" sz="1800" b="0" i="0" u="none" strike="noStrike" cap="none" dirty="0" smtClean="0">
                <a:solidFill>
                  <a:srgbClr val="000000"/>
                </a:solidFill>
                <a:latin typeface="Arial"/>
                <a:ea typeface="Arial"/>
                <a:cs typeface="Arial"/>
                <a:sym typeface="Arial"/>
              </a:rPr>
              <a:t>interesting and </a:t>
            </a:r>
            <a:r>
              <a:rPr lang="en-GB" sz="1800" b="0" i="0" u="none" strike="noStrike" cap="none" dirty="0">
                <a:solidFill>
                  <a:srgbClr val="000000"/>
                </a:solidFill>
                <a:latin typeface="Arial"/>
                <a:ea typeface="Arial"/>
                <a:cs typeface="Arial"/>
                <a:sym typeface="Arial"/>
              </a:rPr>
              <a:t>here </a:t>
            </a:r>
            <a:r>
              <a:rPr lang="en-GB" sz="1800" b="0" i="0" u="none" strike="noStrike" cap="none" dirty="0" smtClean="0">
                <a:solidFill>
                  <a:srgbClr val="000000"/>
                </a:solidFill>
                <a:latin typeface="Arial"/>
                <a:ea typeface="Arial"/>
                <a:cs typeface="Arial"/>
                <a:sym typeface="Arial"/>
              </a:rPr>
              <a:t>I</a:t>
            </a:r>
            <a:r>
              <a:rPr lang="en-GB" sz="1800" dirty="0"/>
              <a:t> </a:t>
            </a:r>
            <a:r>
              <a:rPr lang="en-GB" sz="1800" b="0" i="0" u="none" strike="noStrike" cap="none" dirty="0" smtClean="0">
                <a:solidFill>
                  <a:srgbClr val="000000"/>
                </a:solidFill>
                <a:latin typeface="Arial"/>
                <a:ea typeface="Arial"/>
                <a:cs typeface="Arial"/>
                <a:sym typeface="Arial"/>
              </a:rPr>
              <a:t>am </a:t>
            </a:r>
            <a:r>
              <a:rPr lang="en-GB" sz="1800" b="0" i="0" u="none" strike="noStrike" cap="none" dirty="0">
                <a:solidFill>
                  <a:srgbClr val="000000"/>
                </a:solidFill>
                <a:latin typeface="Arial"/>
                <a:ea typeface="Arial"/>
                <a:cs typeface="Arial"/>
                <a:sym typeface="Arial"/>
              </a:rPr>
              <a:t>talking </a:t>
            </a:r>
            <a:r>
              <a:rPr lang="en-GB" sz="1800" b="0" i="0" u="none" strike="noStrike" cap="none" dirty="0" smtClean="0">
                <a:solidFill>
                  <a:srgbClr val="000000"/>
                </a:solidFill>
                <a:latin typeface="Arial"/>
                <a:ea typeface="Arial"/>
                <a:cs typeface="Arial"/>
                <a:sym typeface="Arial"/>
              </a:rPr>
              <a:t>over her</a:t>
            </a:r>
            <a:r>
              <a:rPr lang="en-GB" sz="1800" b="0" i="0" u="none" strike="noStrike" cap="none" dirty="0">
                <a:solidFill>
                  <a:srgbClr val="000000"/>
                </a:solidFill>
                <a:latin typeface="Arial"/>
                <a:ea typeface="Arial"/>
                <a:cs typeface="Arial"/>
                <a:sym typeface="Arial"/>
              </a:rPr>
              <a:t>… </a:t>
            </a:r>
            <a:r>
              <a:rPr lang="en-GB" sz="1800" b="0" i="0" u="none" strike="noStrike" cap="none" dirty="0" smtClean="0">
                <a:solidFill>
                  <a:srgbClr val="000000"/>
                </a:solidFill>
                <a:latin typeface="Arial"/>
                <a:ea typeface="Arial"/>
                <a:cs typeface="Arial"/>
                <a:sym typeface="Arial"/>
              </a:rPr>
              <a:t>Sorry</a:t>
            </a:r>
            <a:r>
              <a:rPr lang="en-GB" sz="1800" dirty="0"/>
              <a:t> </a:t>
            </a:r>
            <a:r>
              <a:rPr lang="en-GB" sz="1800" b="0" i="0" u="none" strike="noStrike" cap="none" dirty="0" smtClean="0">
                <a:solidFill>
                  <a:srgbClr val="000000"/>
                </a:solidFill>
                <a:latin typeface="Arial"/>
                <a:ea typeface="Arial"/>
                <a:cs typeface="Arial"/>
                <a:sym typeface="Arial"/>
              </a:rPr>
              <a:t>ma-am</a:t>
            </a:r>
            <a:r>
              <a:rPr lang="en-GB" sz="1800" b="0" i="0" u="none" strike="noStrike" cap="none" dirty="0">
                <a:solidFill>
                  <a:srgbClr val="000000"/>
                </a:solidFill>
                <a:latin typeface="Arial"/>
                <a:ea typeface="Arial"/>
                <a:cs typeface="Arial"/>
                <a:sym typeface="Arial"/>
              </a:rPr>
              <a:t>!</a:t>
            </a:r>
            <a:endParaRPr sz="1800" b="0" i="0" u="none" strike="noStrike" cap="none" dirty="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80"/>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10 (continued)</a:t>
            </a:r>
            <a:endParaRPr sz="4400" b="0" i="0" u="none" strike="noStrike" cap="none">
              <a:latin typeface="Arial"/>
              <a:ea typeface="Arial"/>
              <a:cs typeface="Arial"/>
              <a:sym typeface="Arial"/>
            </a:endParaRPr>
          </a:p>
        </p:txBody>
      </p:sp>
      <p:sp>
        <p:nvSpPr>
          <p:cNvPr id="443" name="Google Shape;443;p80"/>
          <p:cNvSpPr/>
          <p:nvPr/>
        </p:nvSpPr>
        <p:spPr>
          <a:xfrm>
            <a:off x="2664000" y="2016000"/>
            <a:ext cx="3166200" cy="1078200"/>
          </a:xfrm>
          <a:prstGeom prst="wedgeEllipseCallout">
            <a:avLst>
              <a:gd name="adj1" fmla="val -20935"/>
              <a:gd name="adj2" fmla="val 172958"/>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My whole life's work is</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in this glass. You're right to</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be skeptical!</a:t>
            </a:r>
            <a:endParaRPr sz="1800" b="0" i="0" u="none" strike="noStrike" cap="none">
              <a:latin typeface="Arial"/>
              <a:ea typeface="Arial"/>
              <a:cs typeface="Arial"/>
              <a:sym typeface="Arial"/>
            </a:endParaRPr>
          </a:p>
        </p:txBody>
      </p:sp>
      <p:pic>
        <p:nvPicPr>
          <p:cNvPr id="444" name="Google Shape;444;p80"/>
          <p:cNvPicPr preferRelativeResize="0"/>
          <p:nvPr/>
        </p:nvPicPr>
        <p:blipFill rotWithShape="1">
          <a:blip r:embed="rId3">
            <a:alphaModFix/>
          </a:blip>
          <a:srcRect/>
          <a:stretch/>
        </p:blipFill>
        <p:spPr>
          <a:xfrm>
            <a:off x="898560" y="1944000"/>
            <a:ext cx="8243640" cy="5351400"/>
          </a:xfrm>
          <a:prstGeom prst="rect">
            <a:avLst/>
          </a:prstGeom>
          <a:noFill/>
          <a:ln>
            <a:noFill/>
          </a:ln>
        </p:spPr>
      </p:pic>
      <p:sp>
        <p:nvSpPr>
          <p:cNvPr id="445" name="Google Shape;445;p80"/>
          <p:cNvSpPr/>
          <p:nvPr/>
        </p:nvSpPr>
        <p:spPr>
          <a:xfrm>
            <a:off x="1008000" y="4752000"/>
            <a:ext cx="3886200" cy="1870200"/>
          </a:xfrm>
          <a:prstGeom prst="wedgeEllipseCallout">
            <a:avLst>
              <a:gd name="adj1" fmla="val 40101"/>
              <a:gd name="adj2" fmla="val -85509"/>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...and </a:t>
            </a:r>
            <a:r>
              <a:rPr lang="en-GB" sz="1800" b="1" i="0" u="none" strike="noStrike" cap="none" dirty="0">
                <a:solidFill>
                  <a:srgbClr val="000000"/>
                </a:solidFill>
                <a:latin typeface="Arial"/>
                <a:ea typeface="Arial"/>
                <a:cs typeface="Arial"/>
                <a:sym typeface="Arial"/>
              </a:rPr>
              <a:t>that's</a:t>
            </a:r>
            <a:r>
              <a:rPr lang="en-GB" sz="1800" b="0" i="0" u="none" strike="noStrike" cap="none" dirty="0">
                <a:solidFill>
                  <a:srgbClr val="000000"/>
                </a:solidFill>
                <a:latin typeface="Arial"/>
                <a:ea typeface="Arial"/>
                <a:cs typeface="Arial"/>
                <a:sym typeface="Arial"/>
              </a:rPr>
              <a:t> how </a:t>
            </a:r>
            <a:r>
              <a:rPr lang="en-GB" sz="1800" b="0" i="0" u="none" strike="noStrike" cap="none" dirty="0" smtClean="0">
                <a:solidFill>
                  <a:srgbClr val="000000"/>
                </a:solidFill>
                <a:latin typeface="Arial"/>
                <a:ea typeface="Arial"/>
                <a:cs typeface="Arial"/>
                <a:sym typeface="Arial"/>
              </a:rPr>
              <a:t>I landed </a:t>
            </a:r>
            <a:r>
              <a:rPr lang="en-GB" sz="1800" b="0" i="0" u="none" strike="noStrike" cap="none" dirty="0">
                <a:solidFill>
                  <a:srgbClr val="000000"/>
                </a:solidFill>
                <a:latin typeface="Arial"/>
                <a:ea typeface="Arial"/>
                <a:cs typeface="Arial"/>
                <a:sym typeface="Arial"/>
              </a:rPr>
              <a:t>a job </a:t>
            </a:r>
            <a:r>
              <a:rPr lang="en-GB" sz="1800" b="0" i="0" u="none" strike="noStrike" cap="none" dirty="0" smtClean="0">
                <a:solidFill>
                  <a:srgbClr val="000000"/>
                </a:solidFill>
                <a:latin typeface="Arial"/>
                <a:ea typeface="Arial"/>
                <a:cs typeface="Arial"/>
                <a:sym typeface="Arial"/>
              </a:rPr>
              <a:t>at</a:t>
            </a:r>
            <a:r>
              <a:rPr lang="en-GB" sz="1800" dirty="0"/>
              <a:t> </a:t>
            </a:r>
            <a:r>
              <a:rPr lang="en-GB" sz="1800" b="0" i="0" u="none" strike="noStrike" cap="none" dirty="0" smtClean="0">
                <a:solidFill>
                  <a:srgbClr val="000000"/>
                </a:solidFill>
                <a:latin typeface="Arial"/>
                <a:ea typeface="Arial"/>
                <a:cs typeface="Arial"/>
                <a:sym typeface="Arial"/>
              </a:rPr>
              <a:t>Gregg's</a:t>
            </a:r>
            <a:r>
              <a:rPr lang="en-GB" sz="1800" b="0" i="0" u="none" strike="noStrike" cap="none" dirty="0">
                <a:solidFill>
                  <a:srgbClr val="000000"/>
                </a:solidFill>
                <a:latin typeface="Arial"/>
                <a:ea typeface="Arial"/>
                <a:cs typeface="Arial"/>
                <a:sym typeface="Arial"/>
              </a:rPr>
              <a:t>.</a:t>
            </a:r>
            <a:endParaRPr sz="1800" b="0" i="0" u="none" strike="noStrike" cap="none" dirty="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1"/>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Accounting For The Sun</a:t>
            </a:r>
            <a:endParaRPr sz="4400" b="0" i="0" u="none" strike="noStrike" cap="none">
              <a:latin typeface="Arial"/>
              <a:ea typeface="Arial"/>
              <a:cs typeface="Arial"/>
              <a:sym typeface="Arial"/>
            </a:endParaRPr>
          </a:p>
        </p:txBody>
      </p:sp>
      <p:sp>
        <p:nvSpPr>
          <p:cNvPr id="451" name="Google Shape;451;p81"/>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Inevitably, some interpersonal conversations will be derailed by </a:t>
            </a:r>
            <a:r>
              <a:rPr lang="en-GB" sz="3200" b="0" i="0" u="sng" strike="noStrike" cap="none">
                <a:solidFill>
                  <a:srgbClr val="000000"/>
                </a:solidFill>
                <a:latin typeface="Arial"/>
                <a:ea typeface="Arial"/>
                <a:cs typeface="Arial"/>
                <a:sym typeface="Arial"/>
              </a:rPr>
              <a:t>intercut monologues from celestial bodies</a:t>
            </a:r>
            <a:r>
              <a:rPr lang="en-GB" sz="3200" b="0" i="0" u="none" strike="noStrike" cap="none">
                <a:solidFill>
                  <a:srgbClr val="000000"/>
                </a:solidFill>
                <a:latin typeface="Arial"/>
                <a:ea typeface="Arial"/>
                <a:cs typeface="Arial"/>
                <a:sym typeface="Arial"/>
              </a:rPr>
              <a:t>.</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In the event that this does occur, remain calm and </a:t>
            </a:r>
            <a:r>
              <a:rPr lang="en-GB" sz="3200" b="1" i="0" u="none" strike="noStrike" cap="none">
                <a:solidFill>
                  <a:srgbClr val="000000"/>
                </a:solidFill>
                <a:latin typeface="Arial"/>
                <a:ea typeface="Arial"/>
                <a:cs typeface="Arial"/>
                <a:sym typeface="Arial"/>
              </a:rPr>
              <a:t>stick to your narrative thread</a:t>
            </a:r>
            <a:r>
              <a:rPr lang="en-GB" sz="3200" b="0" i="0" u="none" strike="noStrike" cap="none">
                <a:solidFill>
                  <a:srgbClr val="000000"/>
                </a:solidFill>
                <a:latin typeface="Arial"/>
                <a:ea typeface="Arial"/>
                <a:cs typeface="Arial"/>
                <a:sym typeface="Arial"/>
              </a:rPr>
              <a:t>.</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Someone, somewhere will (probably) be listening, which is </a:t>
            </a:r>
            <a:r>
              <a:rPr lang="en-GB" sz="3200" b="1" i="0" u="none" strike="noStrike" cap="none">
                <a:solidFill>
                  <a:srgbClr val="000000"/>
                </a:solidFill>
                <a:latin typeface="Arial"/>
                <a:ea typeface="Arial"/>
                <a:cs typeface="Arial"/>
                <a:sym typeface="Arial"/>
              </a:rPr>
              <a:t>all that we can ever really hope for.</a:t>
            </a:r>
            <a:endParaRPr sz="3200" b="0"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2"/>
          <p:cNvSpPr/>
          <p:nvPr/>
        </p:nvSpPr>
        <p:spPr>
          <a:xfrm>
            <a:off x="432000" y="1905840"/>
            <a:ext cx="9214200" cy="12607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INSIDE JOKES</a:t>
            </a:r>
            <a:endParaRPr sz="5400" b="0" i="0" u="none" strike="noStrike" cap="none">
              <a:latin typeface="Arial"/>
              <a:ea typeface="Arial"/>
              <a:cs typeface="Arial"/>
              <a:sym typeface="Arial"/>
            </a:endParaRPr>
          </a:p>
        </p:txBody>
      </p:sp>
      <p:sp>
        <p:nvSpPr>
          <p:cNvPr id="457" name="Google Shape;457;p82"/>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Essentially semi-comprehensible nonsense</a:t>
            </a:r>
            <a:endParaRPr sz="3200" b="0" i="0" u="none" strike="noStrike" cap="non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3"/>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11</a:t>
            </a:r>
            <a:endParaRPr sz="4400" b="0" i="0" u="none" strike="noStrike" cap="none">
              <a:latin typeface="Arial"/>
              <a:ea typeface="Arial"/>
              <a:cs typeface="Arial"/>
              <a:sym typeface="Arial"/>
            </a:endParaRPr>
          </a:p>
        </p:txBody>
      </p:sp>
      <p:pic>
        <p:nvPicPr>
          <p:cNvPr id="463" name="Google Shape;463;p83"/>
          <p:cNvPicPr preferRelativeResize="0"/>
          <p:nvPr/>
        </p:nvPicPr>
        <p:blipFill rotWithShape="1">
          <a:blip r:embed="rId3">
            <a:alphaModFix/>
          </a:blip>
          <a:srcRect/>
          <a:stretch/>
        </p:blipFill>
        <p:spPr>
          <a:xfrm>
            <a:off x="288000" y="2088000"/>
            <a:ext cx="7281360" cy="5096520"/>
          </a:xfrm>
          <a:prstGeom prst="rect">
            <a:avLst/>
          </a:prstGeom>
          <a:noFill/>
          <a:ln>
            <a:noFill/>
          </a:ln>
        </p:spPr>
      </p:pic>
      <p:sp>
        <p:nvSpPr>
          <p:cNvPr id="464" name="Google Shape;464;p83"/>
          <p:cNvSpPr/>
          <p:nvPr/>
        </p:nvSpPr>
        <p:spPr>
          <a:xfrm>
            <a:off x="4824000" y="2015999"/>
            <a:ext cx="4608800" cy="1979861"/>
          </a:xfrm>
          <a:prstGeom prst="wedgeEllipseCallout">
            <a:avLst>
              <a:gd name="adj1" fmla="val -63212"/>
              <a:gd name="adj2" fmla="val 27023"/>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Ha, I was in fact not lost </a:t>
            </a:r>
            <a:r>
              <a:rPr lang="en-GB" sz="1800" b="0" i="0" u="none" strike="noStrike" cap="none" dirty="0" smtClean="0">
                <a:solidFill>
                  <a:srgbClr val="000000"/>
                </a:solidFill>
                <a:latin typeface="Arial"/>
                <a:ea typeface="Arial"/>
                <a:cs typeface="Arial"/>
                <a:sym typeface="Arial"/>
              </a:rPr>
              <a:t>at all!</a:t>
            </a:r>
            <a:r>
              <a:rPr lang="en-GB" sz="1800" dirty="0"/>
              <a:t> </a:t>
            </a:r>
            <a:r>
              <a:rPr lang="en-GB" sz="1800" b="0" i="0" u="none" strike="noStrike" cap="none" dirty="0" smtClean="0">
                <a:solidFill>
                  <a:srgbClr val="000000"/>
                </a:solidFill>
                <a:latin typeface="Arial"/>
                <a:ea typeface="Arial"/>
                <a:cs typeface="Arial"/>
                <a:sym typeface="Arial"/>
              </a:rPr>
              <a:t>"</a:t>
            </a:r>
            <a:r>
              <a:rPr lang="en-GB" sz="1800" b="0" i="0" u="none" strike="noStrike" cap="none" dirty="0">
                <a:solidFill>
                  <a:srgbClr val="000000"/>
                </a:solidFill>
                <a:latin typeface="Arial"/>
                <a:ea typeface="Arial"/>
                <a:cs typeface="Arial"/>
                <a:sym typeface="Arial"/>
              </a:rPr>
              <a:t>Wrong turn" is </a:t>
            </a:r>
            <a:r>
              <a:rPr lang="en-GB" sz="1800" b="0" i="0" u="none" strike="noStrike" cap="none" dirty="0" smtClean="0">
                <a:solidFill>
                  <a:srgbClr val="000000"/>
                </a:solidFill>
                <a:latin typeface="Arial"/>
                <a:ea typeface="Arial"/>
                <a:cs typeface="Arial"/>
                <a:sym typeface="Arial"/>
              </a:rPr>
              <a:t>a euphemism </a:t>
            </a:r>
            <a:r>
              <a:rPr lang="en-GB" sz="1800" b="0" i="0" u="none" strike="noStrike" cap="none" dirty="0">
                <a:solidFill>
                  <a:srgbClr val="000000"/>
                </a:solidFill>
                <a:latin typeface="Arial"/>
                <a:ea typeface="Arial"/>
                <a:cs typeface="Arial"/>
                <a:sym typeface="Arial"/>
              </a:rPr>
              <a:t>that </a:t>
            </a:r>
            <a:r>
              <a:rPr lang="en-GB" sz="1800" b="0" i="0" u="none" strike="noStrike" cap="none" dirty="0" smtClean="0">
                <a:solidFill>
                  <a:srgbClr val="000000"/>
                </a:solidFill>
                <a:latin typeface="Arial"/>
                <a:ea typeface="Arial"/>
                <a:cs typeface="Arial"/>
                <a:sym typeface="Arial"/>
              </a:rPr>
              <a:t>my</a:t>
            </a:r>
            <a:r>
              <a:rPr lang="en-GB" sz="1800" dirty="0"/>
              <a:t> </a:t>
            </a:r>
            <a:r>
              <a:rPr lang="en-GB" sz="1800" b="0" i="0" u="none" strike="noStrike" cap="none" dirty="0" smtClean="0">
                <a:solidFill>
                  <a:srgbClr val="000000"/>
                </a:solidFill>
                <a:latin typeface="Arial"/>
                <a:ea typeface="Arial"/>
                <a:cs typeface="Arial"/>
                <a:sym typeface="Arial"/>
              </a:rPr>
              <a:t>pals use to </a:t>
            </a:r>
            <a:r>
              <a:rPr lang="en-GB" sz="1800" b="0" i="0" u="none" strike="noStrike" cap="none" dirty="0">
                <a:solidFill>
                  <a:srgbClr val="000000"/>
                </a:solidFill>
                <a:latin typeface="Arial"/>
                <a:ea typeface="Arial"/>
                <a:cs typeface="Arial"/>
                <a:sym typeface="Arial"/>
              </a:rPr>
              <a:t>describe the act of</a:t>
            </a: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proceeding in an incorrect direction!</a:t>
            </a:r>
            <a:endParaRPr sz="1800" b="0" i="0" u="none" strike="noStrike" cap="none" dirty="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4"/>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11 (continued)</a:t>
            </a:r>
            <a:endParaRPr sz="4400" b="0" i="0" u="none" strike="noStrike" cap="none">
              <a:latin typeface="Arial"/>
              <a:ea typeface="Arial"/>
              <a:cs typeface="Arial"/>
              <a:sym typeface="Arial"/>
            </a:endParaRPr>
          </a:p>
        </p:txBody>
      </p:sp>
      <p:pic>
        <p:nvPicPr>
          <p:cNvPr id="470" name="Google Shape;470;p84"/>
          <p:cNvPicPr preferRelativeResize="0"/>
          <p:nvPr/>
        </p:nvPicPr>
        <p:blipFill rotWithShape="1">
          <a:blip r:embed="rId3">
            <a:alphaModFix/>
          </a:blip>
          <a:srcRect/>
          <a:stretch/>
        </p:blipFill>
        <p:spPr>
          <a:xfrm>
            <a:off x="3564000" y="1908000"/>
            <a:ext cx="2825640" cy="5470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85"/>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Responding to Inside Jokes</a:t>
            </a:r>
            <a:endParaRPr sz="4400" b="0" i="0" u="none" strike="noStrike" cap="none">
              <a:latin typeface="Arial"/>
              <a:ea typeface="Arial"/>
              <a:cs typeface="Arial"/>
              <a:sym typeface="Arial"/>
            </a:endParaRPr>
          </a:p>
        </p:txBody>
      </p:sp>
      <p:sp>
        <p:nvSpPr>
          <p:cNvPr id="476" name="Google Shape;476;p85"/>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000" b="0" i="0" u="none" strike="noStrike" cap="none" dirty="0">
                <a:solidFill>
                  <a:srgbClr val="000000"/>
                </a:solidFill>
                <a:latin typeface="Arial"/>
                <a:ea typeface="Arial"/>
                <a:cs typeface="Arial"/>
                <a:sym typeface="Arial"/>
              </a:rPr>
              <a:t>If you have an accomplice who is using Artichoke Isaiah Dickinson's </a:t>
            </a:r>
            <a:r>
              <a:rPr lang="en-GB" sz="3000" b="1" i="0" u="sng" strike="noStrike" cap="none" dirty="0">
                <a:solidFill>
                  <a:srgbClr val="000000"/>
                </a:solidFill>
                <a:latin typeface="Arial"/>
                <a:ea typeface="Arial"/>
                <a:cs typeface="Arial"/>
                <a:sym typeface="Arial"/>
              </a:rPr>
              <a:t>A</a:t>
            </a:r>
            <a:r>
              <a:rPr lang="en-GB" sz="3000" b="0" i="0" u="none" strike="noStrike" cap="none" dirty="0">
                <a:solidFill>
                  <a:srgbClr val="000000"/>
                </a:solidFill>
                <a:latin typeface="Arial"/>
                <a:ea typeface="Arial"/>
                <a:cs typeface="Arial"/>
                <a:sym typeface="Arial"/>
              </a:rPr>
              <a:t>utomated </a:t>
            </a:r>
            <a:r>
              <a:rPr lang="en-GB" sz="3000" b="1" i="0" u="sng" strike="noStrike" cap="none" dirty="0">
                <a:solidFill>
                  <a:srgbClr val="000000"/>
                </a:solidFill>
                <a:latin typeface="Arial"/>
                <a:ea typeface="Arial"/>
                <a:cs typeface="Arial"/>
                <a:sym typeface="Arial"/>
              </a:rPr>
              <a:t>I</a:t>
            </a:r>
            <a:r>
              <a:rPr lang="en-GB" sz="3000" b="0" i="0" u="none" strike="noStrike" cap="none" dirty="0">
                <a:solidFill>
                  <a:srgbClr val="000000"/>
                </a:solidFill>
                <a:latin typeface="Arial"/>
                <a:ea typeface="Arial"/>
                <a:cs typeface="Arial"/>
                <a:sym typeface="Arial"/>
              </a:rPr>
              <a:t>nside-joke </a:t>
            </a:r>
            <a:r>
              <a:rPr lang="en-GB" sz="3000" b="1" i="0" u="sng" strike="noStrike" cap="none" dirty="0">
                <a:solidFill>
                  <a:srgbClr val="000000"/>
                </a:solidFill>
                <a:latin typeface="Arial"/>
                <a:ea typeface="Arial"/>
                <a:cs typeface="Arial"/>
                <a:sym typeface="Arial"/>
              </a:rPr>
              <a:t>D</a:t>
            </a:r>
            <a:r>
              <a:rPr lang="en-GB" sz="3000" b="0" i="0" u="none" strike="noStrike" cap="none" dirty="0">
                <a:solidFill>
                  <a:srgbClr val="000000"/>
                </a:solidFill>
                <a:latin typeface="Arial"/>
                <a:ea typeface="Arial"/>
                <a:cs typeface="Arial"/>
                <a:sym typeface="Arial"/>
              </a:rPr>
              <a:t>etection aid, then use your aide's A.I.D. AID </a:t>
            </a:r>
            <a:r>
              <a:rPr lang="en-GB" sz="3000" b="0" i="0" u="none" strike="noStrike" cap="none" dirty="0" err="1">
                <a:solidFill>
                  <a:srgbClr val="000000"/>
                </a:solidFill>
                <a:latin typeface="Arial"/>
                <a:ea typeface="Arial"/>
                <a:cs typeface="Arial"/>
                <a:sym typeface="Arial"/>
              </a:rPr>
              <a:t>aid</a:t>
            </a:r>
            <a:r>
              <a:rPr lang="en-GB" sz="3000" b="0" i="0" u="none" strike="noStrike" cap="none" dirty="0">
                <a:solidFill>
                  <a:srgbClr val="000000"/>
                </a:solidFill>
                <a:latin typeface="Arial"/>
                <a:ea typeface="Arial"/>
                <a:cs typeface="Arial"/>
                <a:sym typeface="Arial"/>
              </a:rPr>
              <a:t>.</a:t>
            </a:r>
            <a:endParaRPr sz="30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000" b="0" i="0" u="none" strike="noStrike" cap="none" dirty="0">
                <a:solidFill>
                  <a:srgbClr val="000000"/>
                </a:solidFill>
                <a:latin typeface="Arial"/>
                <a:ea typeface="Arial"/>
                <a:cs typeface="Arial"/>
                <a:sym typeface="Arial"/>
              </a:rPr>
              <a:t>It should beep twice, at which point you can issue a solemn acknowledgement, stifle fake laughter, fake stifling real laughter at a fake trifle, and fire an opaque rifle at a transparent attempt at a list descending into nonsense and attempting to redeem itself with a weak self-reference.</a:t>
            </a:r>
            <a:endParaRPr sz="3000" b="0" i="0" u="none" strike="noStrike" cap="none" dirty="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86"/>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Responding to Inside Jokes (2)</a:t>
            </a:r>
            <a:endParaRPr sz="4400" b="0" i="0" u="none" strike="noStrike" cap="none">
              <a:latin typeface="Arial"/>
              <a:ea typeface="Arial"/>
              <a:cs typeface="Arial"/>
              <a:sym typeface="Arial"/>
            </a:endParaRPr>
          </a:p>
        </p:txBody>
      </p:sp>
      <p:sp>
        <p:nvSpPr>
          <p:cNvPr id="482" name="Google Shape;482;p86"/>
          <p:cNvSpPr/>
          <p:nvPr/>
        </p:nvSpPr>
        <p:spPr>
          <a:xfrm>
            <a:off x="504000" y="2020679"/>
            <a:ext cx="9069840" cy="4855501"/>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If no A.I.D. AID </a:t>
            </a:r>
            <a:r>
              <a:rPr lang="en-GB" sz="3200" b="0" i="0" u="none" strike="noStrike" cap="none" dirty="0" err="1">
                <a:solidFill>
                  <a:srgbClr val="000000"/>
                </a:solidFill>
                <a:latin typeface="Arial"/>
                <a:ea typeface="Arial"/>
                <a:cs typeface="Arial"/>
                <a:sym typeface="Arial"/>
              </a:rPr>
              <a:t>aid</a:t>
            </a:r>
            <a:r>
              <a:rPr lang="en-GB" sz="3200" b="0" i="0" u="none" strike="noStrike" cap="none" dirty="0">
                <a:solidFill>
                  <a:srgbClr val="000000"/>
                </a:solidFill>
                <a:latin typeface="Arial"/>
                <a:ea typeface="Arial"/>
                <a:cs typeface="Arial"/>
                <a:sym typeface="Arial"/>
              </a:rPr>
              <a:t> (or aide's A.I.D. AID </a:t>
            </a:r>
            <a:r>
              <a:rPr lang="en-GB" sz="3200" b="0" i="0" u="none" strike="noStrike" cap="none" dirty="0" err="1">
                <a:solidFill>
                  <a:srgbClr val="000000"/>
                </a:solidFill>
                <a:latin typeface="Arial"/>
                <a:ea typeface="Arial"/>
                <a:cs typeface="Arial"/>
                <a:sym typeface="Arial"/>
              </a:rPr>
              <a:t>aid</a:t>
            </a:r>
            <a:r>
              <a:rPr lang="en-GB" sz="3200" b="0" i="0" u="none" strike="noStrike" cap="none" dirty="0">
                <a:solidFill>
                  <a:srgbClr val="000000"/>
                </a:solidFill>
                <a:latin typeface="Arial"/>
                <a:ea typeface="Arial"/>
                <a:cs typeface="Arial"/>
                <a:sym typeface="Arial"/>
              </a:rPr>
              <a:t>) is available...</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With practice, Inside jokes can be detected manually by listening for a </a:t>
            </a:r>
            <a:r>
              <a:rPr lang="en-GB" sz="3200" b="0" i="0" u="sng" strike="noStrike" cap="none" dirty="0">
                <a:solidFill>
                  <a:srgbClr val="000000"/>
                </a:solidFill>
                <a:latin typeface="Arial"/>
                <a:ea typeface="Arial"/>
                <a:cs typeface="Arial"/>
                <a:sym typeface="Arial"/>
              </a:rPr>
              <a:t>parabolic inflection</a:t>
            </a:r>
            <a:r>
              <a:rPr lang="en-GB" sz="3200" b="0" i="0" u="none" strike="noStrike" cap="none" dirty="0">
                <a:solidFill>
                  <a:srgbClr val="000000"/>
                </a:solidFill>
                <a:latin typeface="Arial"/>
                <a:ea typeface="Arial"/>
                <a:cs typeface="Arial"/>
                <a:sym typeface="Arial"/>
              </a:rPr>
              <a:t> and a </a:t>
            </a:r>
            <a:r>
              <a:rPr lang="en-GB" sz="3200" b="0" i="0" u="sng" strike="noStrike" cap="none" dirty="0">
                <a:solidFill>
                  <a:srgbClr val="000000"/>
                </a:solidFill>
                <a:latin typeface="Arial"/>
                <a:ea typeface="Arial"/>
                <a:cs typeface="Arial"/>
                <a:sym typeface="Arial"/>
              </a:rPr>
              <a:t>trademark Bear </a:t>
            </a:r>
            <a:r>
              <a:rPr lang="en-GB" sz="3200" b="0" i="0" u="sng" strike="noStrike" cap="none" dirty="0" err="1">
                <a:solidFill>
                  <a:srgbClr val="000000"/>
                </a:solidFill>
                <a:latin typeface="Arial"/>
                <a:ea typeface="Arial"/>
                <a:cs typeface="Arial"/>
                <a:sym typeface="Arial"/>
              </a:rPr>
              <a:t>Grylls</a:t>
            </a:r>
            <a:r>
              <a:rPr lang="en-GB" sz="3200" b="0" i="0" u="sng" strike="noStrike" cap="none" dirty="0">
                <a:solidFill>
                  <a:srgbClr val="000000"/>
                </a:solidFill>
                <a:latin typeface="Arial"/>
                <a:ea typeface="Arial"/>
                <a:cs typeface="Arial"/>
                <a:sym typeface="Arial"/>
              </a:rPr>
              <a:t> smile</a:t>
            </a:r>
            <a:r>
              <a:rPr lang="en-GB" sz="3200" b="0" i="0" u="none" strike="noStrike" cap="none" dirty="0">
                <a:solidFill>
                  <a:srgbClr val="000000"/>
                </a:solidFill>
                <a:latin typeface="Arial"/>
                <a:ea typeface="Arial"/>
                <a:cs typeface="Arial"/>
                <a:sym typeface="Arial"/>
              </a:rPr>
              <a:t>.</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 Once detected, send a text to &lt;EVERYONE WHO HAS EVER EXISTED&gt;, explaining the joke's premise and typical usage – thereby undermining its 'inside' status.</a:t>
            </a:r>
            <a:endParaRPr sz="3200" b="0" i="0" u="none" strike="noStrike" cap="none" dirty="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7"/>
          <p:cNvSpPr/>
          <p:nvPr/>
        </p:nvSpPr>
        <p:spPr>
          <a:xfrm>
            <a:off x="432000" y="1771920"/>
            <a:ext cx="9214200" cy="15285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LET'S TRY ANOTHER SCENARIO!</a:t>
            </a:r>
            <a:endParaRPr sz="5400" b="0" i="0" u="none" strike="noStrike" cap="none">
              <a:latin typeface="Arial"/>
              <a:ea typeface="Arial"/>
              <a:cs typeface="Arial"/>
              <a:sym typeface="Arial"/>
            </a:endParaRPr>
          </a:p>
        </p:txBody>
      </p:sp>
      <p:sp>
        <p:nvSpPr>
          <p:cNvPr id="488" name="Google Shape;488;p87"/>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When conversations suddenly switch to imaginary languages (this happens shockingly often!)</a:t>
            </a:r>
            <a:endParaRPr sz="3200" b="0" i="0" u="none" strike="noStrike" cap="none">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88"/>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12</a:t>
            </a:r>
            <a:endParaRPr sz="4400" b="0" i="0" u="none" strike="noStrike" cap="none">
              <a:latin typeface="Arial"/>
              <a:ea typeface="Arial"/>
              <a:cs typeface="Arial"/>
              <a:sym typeface="Arial"/>
            </a:endParaRPr>
          </a:p>
        </p:txBody>
      </p:sp>
      <p:pic>
        <p:nvPicPr>
          <p:cNvPr id="494" name="Google Shape;494;p88"/>
          <p:cNvPicPr preferRelativeResize="0"/>
          <p:nvPr/>
        </p:nvPicPr>
        <p:blipFill rotWithShape="1">
          <a:blip r:embed="rId3">
            <a:alphaModFix/>
          </a:blip>
          <a:srcRect/>
          <a:stretch/>
        </p:blipFill>
        <p:spPr>
          <a:xfrm>
            <a:off x="1152360" y="2354400"/>
            <a:ext cx="7810560" cy="4628160"/>
          </a:xfrm>
          <a:prstGeom prst="rect">
            <a:avLst/>
          </a:prstGeom>
          <a:noFill/>
          <a:ln>
            <a:noFill/>
          </a:ln>
        </p:spPr>
      </p:pic>
      <p:sp>
        <p:nvSpPr>
          <p:cNvPr id="495" name="Google Shape;495;p88"/>
          <p:cNvSpPr/>
          <p:nvPr/>
        </p:nvSpPr>
        <p:spPr>
          <a:xfrm>
            <a:off x="792000" y="2232000"/>
            <a:ext cx="3958200" cy="2086200"/>
          </a:xfrm>
          <a:prstGeom prst="wedgeEllipseCallout">
            <a:avLst>
              <a:gd name="adj1" fmla="val 52250"/>
              <a:gd name="adj2" fmla="val 66148"/>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Alright I get it, you're not </a:t>
            </a:r>
            <a:r>
              <a:rPr lang="en-GB" sz="1800" b="0" i="0" u="none" strike="noStrike" cap="none" dirty="0" smtClean="0">
                <a:solidFill>
                  <a:srgbClr val="000000"/>
                </a:solidFill>
                <a:latin typeface="Arial"/>
                <a:ea typeface="Arial"/>
                <a:cs typeface="Arial"/>
                <a:sym typeface="Arial"/>
              </a:rPr>
              <a:t>interested</a:t>
            </a:r>
            <a:r>
              <a:rPr lang="en-GB" sz="1800" dirty="0"/>
              <a:t> </a:t>
            </a:r>
            <a:r>
              <a:rPr lang="en-GB" sz="1800" b="0" i="0" u="none" strike="noStrike" cap="none" dirty="0" smtClean="0">
                <a:solidFill>
                  <a:srgbClr val="000000"/>
                </a:solidFill>
                <a:latin typeface="Arial"/>
                <a:ea typeface="Arial"/>
                <a:cs typeface="Arial"/>
                <a:sym typeface="Arial"/>
              </a:rPr>
              <a:t>in </a:t>
            </a:r>
            <a:r>
              <a:rPr lang="en-GB" sz="1800" b="0" i="0" u="none" strike="noStrike" cap="none" dirty="0">
                <a:solidFill>
                  <a:srgbClr val="000000"/>
                </a:solidFill>
                <a:latin typeface="Arial"/>
                <a:ea typeface="Arial"/>
                <a:cs typeface="Arial"/>
                <a:sym typeface="Arial"/>
              </a:rPr>
              <a:t>&lt;SHAVING PARAPHERNALIA</a:t>
            </a:r>
            <a:r>
              <a:rPr lang="en-GB" sz="1800" b="0" i="0" u="none" strike="noStrike" cap="none" dirty="0" smtClean="0">
                <a:solidFill>
                  <a:srgbClr val="000000"/>
                </a:solidFill>
                <a:latin typeface="Arial"/>
                <a:ea typeface="Arial"/>
                <a:cs typeface="Arial"/>
                <a:sym typeface="Arial"/>
              </a:rPr>
              <a:t>&gt;.</a:t>
            </a:r>
            <a:r>
              <a:rPr lang="en-GB" sz="1800" dirty="0"/>
              <a:t> </a:t>
            </a:r>
            <a:r>
              <a:rPr lang="en-GB" sz="1800" b="0" i="0" u="none" strike="noStrike" cap="none" dirty="0" smtClean="0">
                <a:solidFill>
                  <a:srgbClr val="000000"/>
                </a:solidFill>
                <a:latin typeface="Arial"/>
                <a:ea typeface="Arial"/>
                <a:cs typeface="Arial"/>
                <a:sym typeface="Arial"/>
              </a:rPr>
              <a:t>Fine</a:t>
            </a:r>
            <a:r>
              <a:rPr lang="en-GB" sz="1800" b="0" i="0" u="none" strike="noStrike" cap="none" dirty="0">
                <a:solidFill>
                  <a:srgbClr val="000000"/>
                </a:solidFill>
                <a:latin typeface="Arial"/>
                <a:ea typeface="Arial"/>
                <a:cs typeface="Arial"/>
                <a:sym typeface="Arial"/>
              </a:rPr>
              <a:t>. Kay </a:t>
            </a:r>
            <a:r>
              <a:rPr lang="en-GB" sz="1800" b="0" i="0" u="none" strike="noStrike" cap="none" dirty="0" err="1" smtClean="0">
                <a:solidFill>
                  <a:srgbClr val="000000"/>
                </a:solidFill>
                <a:latin typeface="Arial"/>
                <a:ea typeface="Arial"/>
                <a:cs typeface="Arial"/>
                <a:sym typeface="Arial"/>
              </a:rPr>
              <a:t>Dirry</a:t>
            </a:r>
            <a:r>
              <a:rPr lang="en-GB" sz="1800" b="0" i="0" u="none" strike="noStrike" cap="none" dirty="0" smtClean="0">
                <a:solidFill>
                  <a:srgbClr val="000000"/>
                </a:solidFill>
                <a:latin typeface="Arial"/>
                <a:ea typeface="Arial"/>
                <a:cs typeface="Arial"/>
                <a:sym typeface="Arial"/>
              </a:rPr>
              <a:t>-ay-</a:t>
            </a:r>
            <a:r>
              <a:rPr lang="en-GB" sz="1800" b="0" i="0" u="none" strike="noStrike" cap="none" dirty="0" err="1" smtClean="0">
                <a:solidFill>
                  <a:srgbClr val="000000"/>
                </a:solidFill>
                <a:latin typeface="Arial"/>
                <a:ea typeface="Arial"/>
                <a:cs typeface="Arial"/>
                <a:sym typeface="Arial"/>
              </a:rPr>
              <a:t>voo</a:t>
            </a:r>
            <a:r>
              <a:rPr lang="en-GB" sz="1800" dirty="0"/>
              <a:t> </a:t>
            </a:r>
            <a:r>
              <a:rPr lang="en-GB" sz="1800" b="0" i="0" u="none" strike="noStrike" cap="none" dirty="0" err="1" smtClean="0">
                <a:solidFill>
                  <a:srgbClr val="000000"/>
                </a:solidFill>
                <a:latin typeface="Arial"/>
                <a:ea typeface="Arial"/>
                <a:cs typeface="Arial"/>
                <a:sym typeface="Arial"/>
              </a:rPr>
              <a:t>deh</a:t>
            </a:r>
            <a:r>
              <a:rPr lang="en-GB" sz="1800" b="0" i="0" u="none" strike="noStrike" cap="none" dirty="0" smtClean="0">
                <a:solidFill>
                  <a:srgbClr val="000000"/>
                </a:solidFill>
                <a:latin typeface="Arial"/>
                <a:ea typeface="Arial"/>
                <a:cs typeface="Arial"/>
                <a:sym typeface="Arial"/>
              </a:rPr>
              <a:t> rah-say</a:t>
            </a:r>
            <a:r>
              <a:rPr lang="en-GB" sz="1800" dirty="0"/>
              <a:t> </a:t>
            </a:r>
            <a:r>
              <a:rPr lang="en-GB" sz="1800" b="0" i="0" u="none" strike="noStrike" cap="none" dirty="0" smtClean="0">
                <a:solidFill>
                  <a:srgbClr val="000000"/>
                </a:solidFill>
                <a:latin typeface="Arial"/>
                <a:ea typeface="Arial"/>
                <a:cs typeface="Arial"/>
                <a:sym typeface="Arial"/>
              </a:rPr>
              <a:t>un </a:t>
            </a:r>
            <a:r>
              <a:rPr lang="en-GB" sz="1800" b="0" i="0" u="none" strike="noStrike" cap="none" dirty="0">
                <a:solidFill>
                  <a:srgbClr val="000000"/>
                </a:solidFill>
                <a:latin typeface="Arial"/>
                <a:ea typeface="Arial"/>
                <a:cs typeface="Arial"/>
                <a:sym typeface="Arial"/>
              </a:rPr>
              <a:t>ay-</a:t>
            </a:r>
            <a:r>
              <a:rPr lang="en-GB" sz="1800" b="0" i="0" u="none" strike="noStrike" cap="none" dirty="0" err="1">
                <a:solidFill>
                  <a:srgbClr val="000000"/>
                </a:solidFill>
                <a:latin typeface="Arial"/>
                <a:ea typeface="Arial"/>
                <a:cs typeface="Arial"/>
                <a:sym typeface="Arial"/>
              </a:rPr>
              <a:t>tron</a:t>
            </a:r>
            <a:r>
              <a:rPr lang="en-GB" sz="1800" b="0" i="0" u="none" strike="noStrike" cap="none" dirty="0">
                <a:solidFill>
                  <a:srgbClr val="000000"/>
                </a:solidFill>
                <a:latin typeface="Arial"/>
                <a:ea typeface="Arial"/>
                <a:cs typeface="Arial"/>
                <a:sym typeface="Arial"/>
              </a:rPr>
              <a:t>-</a:t>
            </a:r>
            <a:r>
              <a:rPr lang="en-GB" sz="1800" b="0" i="0" u="none" strike="noStrike" cap="none" dirty="0" err="1">
                <a:solidFill>
                  <a:srgbClr val="000000"/>
                </a:solidFill>
                <a:latin typeface="Arial"/>
                <a:ea typeface="Arial"/>
                <a:cs typeface="Arial"/>
                <a:sym typeface="Arial"/>
              </a:rPr>
              <a:t>zhay</a:t>
            </a:r>
            <a:r>
              <a:rPr lang="en-GB" sz="1800" b="0" i="0" u="none" strike="noStrike" cap="none" dirty="0">
                <a:solidFill>
                  <a:srgbClr val="000000"/>
                </a:solidFill>
                <a:latin typeface="Arial"/>
                <a:ea typeface="Arial"/>
                <a:cs typeface="Arial"/>
                <a:sym typeface="Arial"/>
              </a:rPr>
              <a:t> </a:t>
            </a:r>
            <a:r>
              <a:rPr lang="en-GB" sz="1800" b="0" i="0" u="none" strike="noStrike" cap="none" dirty="0" err="1">
                <a:solidFill>
                  <a:srgbClr val="000000"/>
                </a:solidFill>
                <a:latin typeface="Arial"/>
                <a:ea typeface="Arial"/>
                <a:cs typeface="Arial"/>
                <a:sym typeface="Arial"/>
              </a:rPr>
              <a:t>deh</a:t>
            </a:r>
            <a:r>
              <a:rPr lang="en-GB" sz="1800" b="0" i="0" u="none" strike="noStrike" cap="none" dirty="0">
                <a:solidFill>
                  <a:srgbClr val="000000"/>
                </a:solidFill>
                <a:latin typeface="Arial"/>
                <a:ea typeface="Arial"/>
                <a:cs typeface="Arial"/>
                <a:sym typeface="Arial"/>
              </a:rPr>
              <a:t> </a:t>
            </a:r>
            <a:r>
              <a:rPr lang="en-GB" sz="1800" b="0" i="0" u="none" strike="noStrike" cap="none" dirty="0" err="1">
                <a:solidFill>
                  <a:srgbClr val="000000"/>
                </a:solidFill>
                <a:latin typeface="Arial"/>
                <a:ea typeface="Arial"/>
                <a:cs typeface="Arial"/>
                <a:sym typeface="Arial"/>
              </a:rPr>
              <a:t>parafeen</a:t>
            </a:r>
            <a:r>
              <a:rPr lang="en-GB" sz="1800" b="0" i="0" u="none" strike="noStrike" cap="none" dirty="0">
                <a:solidFill>
                  <a:srgbClr val="000000"/>
                </a:solidFill>
                <a:latin typeface="Arial"/>
                <a:ea typeface="Arial"/>
                <a:cs typeface="Arial"/>
                <a:sym typeface="Arial"/>
              </a:rPr>
              <a:t>?</a:t>
            </a:r>
            <a:endParaRPr sz="1800" b="0" i="0" u="none" strike="noStrike" cap="none"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4"/>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a:t>
            </a:r>
            <a:endParaRPr sz="4400" b="0" i="0" u="none" strike="noStrike" cap="none">
              <a:latin typeface="Arial"/>
              <a:ea typeface="Arial"/>
              <a:cs typeface="Arial"/>
              <a:sym typeface="Arial"/>
            </a:endParaRPr>
          </a:p>
        </p:txBody>
      </p:sp>
      <p:pic>
        <p:nvPicPr>
          <p:cNvPr id="188" name="Google Shape;188;p44"/>
          <p:cNvPicPr preferRelativeResize="0"/>
          <p:nvPr/>
        </p:nvPicPr>
        <p:blipFill rotWithShape="1">
          <a:blip r:embed="rId3">
            <a:alphaModFix/>
          </a:blip>
          <a:srcRect/>
          <a:stretch/>
        </p:blipFill>
        <p:spPr>
          <a:xfrm>
            <a:off x="288000" y="2088000"/>
            <a:ext cx="7281360" cy="5096520"/>
          </a:xfrm>
          <a:prstGeom prst="rect">
            <a:avLst/>
          </a:prstGeom>
          <a:noFill/>
          <a:ln>
            <a:noFill/>
          </a:ln>
        </p:spPr>
      </p:pic>
      <p:sp>
        <p:nvSpPr>
          <p:cNvPr id="189" name="Google Shape;189;p44"/>
          <p:cNvSpPr/>
          <p:nvPr/>
        </p:nvSpPr>
        <p:spPr>
          <a:xfrm>
            <a:off x="4824000" y="2016000"/>
            <a:ext cx="4318200" cy="1654200"/>
          </a:xfrm>
          <a:prstGeom prst="wedgeEllipseCallout">
            <a:avLst>
              <a:gd name="adj1" fmla="val -63652"/>
              <a:gd name="adj2" fmla="val 37064"/>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Hmm, I think I took </a:t>
            </a:r>
            <a:r>
              <a:rPr lang="en-GB" sz="1800" b="0" i="0" u="none" strike="noStrike" cap="none" dirty="0" smtClean="0">
                <a:solidFill>
                  <a:srgbClr val="000000"/>
                </a:solidFill>
                <a:latin typeface="Arial"/>
                <a:ea typeface="Arial"/>
                <a:cs typeface="Arial"/>
                <a:sym typeface="Arial"/>
              </a:rPr>
              <a:t>a</a:t>
            </a:r>
          </a:p>
          <a:p>
            <a:pPr marL="0" marR="0" lvl="0" indent="0" algn="ctr" rtl="0">
              <a:lnSpc>
                <a:spcPct val="100000"/>
              </a:lnSpc>
              <a:spcBef>
                <a:spcPts val="0"/>
              </a:spcBef>
              <a:spcAft>
                <a:spcPts val="0"/>
              </a:spcAft>
              <a:buNone/>
            </a:pPr>
            <a:r>
              <a:rPr lang="en-GB" sz="1800" b="0" i="0" u="none" strike="noStrike" cap="none" dirty="0" smtClean="0">
                <a:solidFill>
                  <a:srgbClr val="000000"/>
                </a:solidFill>
                <a:latin typeface="Arial"/>
                <a:ea typeface="Arial"/>
                <a:cs typeface="Arial"/>
                <a:sym typeface="Arial"/>
              </a:rPr>
              <a:t>wrong turn</a:t>
            </a:r>
            <a:r>
              <a:rPr lang="en-GB" sz="1800" dirty="0"/>
              <a:t> </a:t>
            </a:r>
            <a:r>
              <a:rPr lang="en-GB" sz="1800" b="0" i="0" u="none" strike="noStrike" cap="none" dirty="0" smtClean="0">
                <a:solidFill>
                  <a:srgbClr val="000000"/>
                </a:solidFill>
                <a:latin typeface="Arial"/>
                <a:ea typeface="Arial"/>
                <a:cs typeface="Arial"/>
                <a:sym typeface="Arial"/>
              </a:rPr>
              <a:t>back </a:t>
            </a:r>
            <a:r>
              <a:rPr lang="en-GB" sz="1800" b="0" i="0" u="none" strike="noStrike" cap="none" dirty="0">
                <a:solidFill>
                  <a:srgbClr val="000000"/>
                </a:solidFill>
                <a:latin typeface="Arial"/>
                <a:ea typeface="Arial"/>
                <a:cs typeface="Arial"/>
                <a:sym typeface="Arial"/>
              </a:rPr>
              <a:t>there… Could you point me</a:t>
            </a: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towards &lt;INSERT TOWN HERE&gt;?</a:t>
            </a:r>
            <a:endParaRPr sz="1800" b="0" i="0" u="none" strike="noStrike" cap="none" dirty="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9"/>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Imaginary Languages</a:t>
            </a:r>
            <a:endParaRPr sz="4400" b="0" i="0" u="none" strike="noStrike" cap="none">
              <a:latin typeface="Arial"/>
              <a:ea typeface="Arial"/>
              <a:cs typeface="Arial"/>
              <a:sym typeface="Arial"/>
            </a:endParaRPr>
          </a:p>
        </p:txBody>
      </p:sp>
      <p:sp>
        <p:nvSpPr>
          <p:cNvPr id="501" name="Google Shape;501;p89"/>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Imaginary Languages can be swiftly handled using the one </a:t>
            </a:r>
            <a:r>
              <a:rPr lang="en-GB" sz="3200" b="1" i="0" u="sng" strike="noStrike" cap="none">
                <a:solidFill>
                  <a:srgbClr val="000000"/>
                </a:solidFill>
                <a:latin typeface="Arial"/>
                <a:ea typeface="Arial"/>
                <a:cs typeface="Arial"/>
                <a:sym typeface="Arial"/>
              </a:rPr>
              <a:t>C</a:t>
            </a:r>
            <a:r>
              <a:rPr lang="en-GB" sz="3200" b="0" i="0" u="none" strike="noStrike" cap="none">
                <a:solidFill>
                  <a:srgbClr val="000000"/>
                </a:solidFill>
                <a:latin typeface="Arial"/>
                <a:ea typeface="Arial"/>
                <a:cs typeface="Arial"/>
                <a:sym typeface="Arial"/>
              </a:rPr>
              <a:t>.</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sng" strike="noStrike" cap="none">
                <a:solidFill>
                  <a:srgbClr val="000000"/>
                </a:solidFill>
                <a:latin typeface="Arial"/>
                <a:ea typeface="Arial"/>
                <a:cs typeface="Arial"/>
                <a:sym typeface="Arial"/>
              </a:rPr>
              <a:t>C</a:t>
            </a:r>
            <a:r>
              <a:rPr lang="en-GB" sz="3200" b="0" i="0" u="none" strike="noStrike" cap="none">
                <a:solidFill>
                  <a:srgbClr val="000000"/>
                </a:solidFill>
                <a:latin typeface="Arial"/>
                <a:ea typeface="Arial"/>
                <a:cs typeface="Arial"/>
                <a:sym typeface="Arial"/>
              </a:rPr>
              <a:t>heck – is the language actually Russian, and were you asking for directions at the time?</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If so, the conversation is </a:t>
            </a:r>
            <a:r>
              <a:rPr lang="en-GB" sz="3200" b="1" i="0" u="none" strike="noStrike" cap="none">
                <a:solidFill>
                  <a:srgbClr val="000000"/>
                </a:solidFill>
                <a:latin typeface="Arial"/>
                <a:ea typeface="Arial"/>
                <a:cs typeface="Arial"/>
                <a:sym typeface="Arial"/>
              </a:rPr>
              <a:t>perfectly normal</a:t>
            </a:r>
            <a:r>
              <a:rPr lang="en-GB" sz="3200" b="0" i="0" u="none" strike="noStrike" cap="none">
                <a:solidFill>
                  <a:srgbClr val="000000"/>
                </a:solidFill>
                <a:latin typeface="Arial"/>
                <a:ea typeface="Arial"/>
                <a:cs typeface="Arial"/>
                <a:sym typeface="Arial"/>
              </a:rPr>
              <a:t>, and there is "nothing to worry about".</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Otherwise, it is </a:t>
            </a:r>
            <a:r>
              <a:rPr lang="en-GB" sz="3200" b="1" i="0" u="sng" strike="noStrike" cap="none">
                <a:solidFill>
                  <a:srgbClr val="000000"/>
                </a:solidFill>
                <a:latin typeface="Arial"/>
                <a:ea typeface="Arial"/>
                <a:cs typeface="Arial"/>
                <a:sym typeface="Arial"/>
              </a:rPr>
              <a:t>PANIC STATIONS</a:t>
            </a:r>
            <a:r>
              <a:rPr lang="en-GB" sz="3200" b="0" i="0" u="none" strike="noStrike" cap="none">
                <a:solidFill>
                  <a:srgbClr val="000000"/>
                </a:solidFill>
                <a:latin typeface="Arial"/>
                <a:ea typeface="Arial"/>
                <a:cs typeface="Arial"/>
                <a:sym typeface="Arial"/>
              </a:rPr>
              <a:t>.</a:t>
            </a:r>
            <a:endParaRPr sz="3200" b="0" i="0" u="none" strike="noStrike" cap="none">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90"/>
          <p:cNvSpPr/>
          <p:nvPr/>
        </p:nvSpPr>
        <p:spPr>
          <a:xfrm>
            <a:off x="432000" y="1771920"/>
            <a:ext cx="9214200" cy="15285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STARRING IN A SOAP OPERA</a:t>
            </a:r>
            <a:endParaRPr sz="5400" b="0" i="0" u="none" strike="noStrike" cap="none">
              <a:latin typeface="Arial"/>
              <a:ea typeface="Arial"/>
              <a:cs typeface="Arial"/>
              <a:sym typeface="Arial"/>
            </a:endParaRPr>
          </a:p>
        </p:txBody>
      </p:sp>
      <p:sp>
        <p:nvSpPr>
          <p:cNvPr id="507" name="Google Shape;507;p90"/>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How might we talk in this scenario?</a:t>
            </a:r>
            <a:endParaRPr sz="3200" b="0" i="0" u="none" strike="noStrike" cap="none">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91"/>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13</a:t>
            </a:r>
            <a:endParaRPr sz="4400" b="0" i="0" u="none" strike="noStrike" cap="none">
              <a:latin typeface="Arial"/>
              <a:ea typeface="Arial"/>
              <a:cs typeface="Arial"/>
              <a:sym typeface="Arial"/>
            </a:endParaRPr>
          </a:p>
        </p:txBody>
      </p:sp>
      <p:pic>
        <p:nvPicPr>
          <p:cNvPr id="513" name="Google Shape;513;p91"/>
          <p:cNvPicPr preferRelativeResize="0"/>
          <p:nvPr/>
        </p:nvPicPr>
        <p:blipFill rotWithShape="1">
          <a:blip r:embed="rId3">
            <a:alphaModFix/>
          </a:blip>
          <a:srcRect/>
          <a:stretch/>
        </p:blipFill>
        <p:spPr>
          <a:xfrm>
            <a:off x="1008000" y="1944000"/>
            <a:ext cx="7990200" cy="5324040"/>
          </a:xfrm>
          <a:prstGeom prst="rect">
            <a:avLst/>
          </a:prstGeom>
          <a:noFill/>
          <a:ln>
            <a:noFill/>
          </a:ln>
        </p:spPr>
      </p:pic>
      <p:sp>
        <p:nvSpPr>
          <p:cNvPr id="514" name="Google Shape;514;p91"/>
          <p:cNvSpPr/>
          <p:nvPr/>
        </p:nvSpPr>
        <p:spPr>
          <a:xfrm>
            <a:off x="4176000" y="2016000"/>
            <a:ext cx="4174200" cy="2086200"/>
          </a:xfrm>
          <a:prstGeom prst="wedgeEllipseCallout">
            <a:avLst>
              <a:gd name="adj1" fmla="val 39509"/>
              <a:gd name="adj2" fmla="val 87731"/>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Let's have a good </a:t>
            </a:r>
            <a:r>
              <a:rPr lang="en-GB" sz="1800" b="0" i="0" u="none" strike="noStrike" cap="none" dirty="0" smtClean="0">
                <a:solidFill>
                  <a:srgbClr val="000000"/>
                </a:solidFill>
                <a:latin typeface="Arial"/>
                <a:ea typeface="Arial"/>
                <a:cs typeface="Arial"/>
                <a:sym typeface="Arial"/>
              </a:rPr>
              <a:t>episode today</a:t>
            </a:r>
            <a:r>
              <a:rPr lang="en-GB" sz="1800" dirty="0"/>
              <a:t> </a:t>
            </a:r>
            <a:r>
              <a:rPr lang="en-GB" sz="1800" b="0" i="0" u="none" strike="noStrike" cap="none" dirty="0" smtClean="0">
                <a:solidFill>
                  <a:srgbClr val="000000"/>
                </a:solidFill>
                <a:latin typeface="Arial"/>
                <a:ea typeface="Arial"/>
                <a:cs typeface="Arial"/>
                <a:sym typeface="Arial"/>
              </a:rPr>
              <a:t>guys</a:t>
            </a:r>
            <a:r>
              <a:rPr lang="en-GB" sz="1800" b="0" i="0" u="none" strike="noStrike" cap="none" dirty="0">
                <a:solidFill>
                  <a:srgbClr val="000000"/>
                </a:solidFill>
                <a:latin typeface="Arial"/>
                <a:ea typeface="Arial"/>
                <a:cs typeface="Arial"/>
                <a:sym typeface="Arial"/>
              </a:rPr>
              <a:t>. I want to </a:t>
            </a:r>
            <a:r>
              <a:rPr lang="en-GB" sz="1800" b="0" i="0" u="none" strike="noStrike" cap="none" dirty="0" smtClean="0">
                <a:solidFill>
                  <a:srgbClr val="000000"/>
                </a:solidFill>
                <a:latin typeface="Arial"/>
                <a:ea typeface="Arial"/>
                <a:cs typeface="Arial"/>
                <a:sym typeface="Arial"/>
              </a:rPr>
              <a:t>see some </a:t>
            </a:r>
            <a:r>
              <a:rPr lang="en-GB" sz="1800" b="0" i="0" u="none" strike="noStrike" cap="none" dirty="0">
                <a:solidFill>
                  <a:srgbClr val="000000"/>
                </a:solidFill>
                <a:latin typeface="Arial"/>
                <a:ea typeface="Arial"/>
                <a:cs typeface="Arial"/>
                <a:sym typeface="Arial"/>
              </a:rPr>
              <a:t>good </a:t>
            </a:r>
            <a:r>
              <a:rPr lang="en-GB" sz="1800" b="0" i="0" u="none" strike="noStrike" cap="none" dirty="0" smtClean="0">
                <a:solidFill>
                  <a:srgbClr val="000000"/>
                </a:solidFill>
                <a:latin typeface="Arial"/>
                <a:ea typeface="Arial"/>
                <a:cs typeface="Arial"/>
                <a:sym typeface="Arial"/>
              </a:rPr>
              <a:t>clean</a:t>
            </a:r>
            <a:r>
              <a:rPr lang="en-GB" sz="1800" dirty="0"/>
              <a:t> </a:t>
            </a:r>
            <a:r>
              <a:rPr lang="en-GB" sz="1800" b="0" i="0" u="none" strike="noStrike" cap="none" dirty="0" smtClean="0">
                <a:solidFill>
                  <a:srgbClr val="000000"/>
                </a:solidFill>
                <a:latin typeface="Arial"/>
                <a:ea typeface="Arial"/>
                <a:cs typeface="Arial"/>
                <a:sym typeface="Arial"/>
              </a:rPr>
              <a:t>acting </a:t>
            </a:r>
            <a:r>
              <a:rPr lang="en-GB" sz="1800" b="0" i="0" u="none" strike="noStrike" cap="none" dirty="0">
                <a:solidFill>
                  <a:srgbClr val="000000"/>
                </a:solidFill>
                <a:latin typeface="Arial"/>
                <a:ea typeface="Arial"/>
                <a:cs typeface="Arial"/>
                <a:sym typeface="Arial"/>
              </a:rPr>
              <a:t>– let's hit those key narrative</a:t>
            </a: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points and bring this baby </a:t>
            </a:r>
            <a:r>
              <a:rPr lang="en-GB" sz="1800" b="0" i="0" u="none" strike="noStrike" cap="none" dirty="0" smtClean="0">
                <a:solidFill>
                  <a:srgbClr val="000000"/>
                </a:solidFill>
                <a:latin typeface="Arial"/>
                <a:ea typeface="Arial"/>
                <a:cs typeface="Arial"/>
                <a:sym typeface="Arial"/>
              </a:rPr>
              <a:t>home</a:t>
            </a:r>
            <a:r>
              <a:rPr lang="en-GB" sz="1800" dirty="0"/>
              <a:t> </a:t>
            </a:r>
            <a:r>
              <a:rPr lang="en-GB" sz="1800" b="0" i="0" u="none" strike="noStrike" cap="none" dirty="0" smtClean="0">
                <a:solidFill>
                  <a:srgbClr val="000000"/>
                </a:solidFill>
                <a:latin typeface="Arial"/>
                <a:ea typeface="Arial"/>
                <a:cs typeface="Arial"/>
                <a:sym typeface="Arial"/>
              </a:rPr>
              <a:t>to </a:t>
            </a:r>
            <a:r>
              <a:rPr lang="en-GB" sz="1800" b="0" i="0" u="none" strike="noStrike" cap="none" dirty="0">
                <a:solidFill>
                  <a:srgbClr val="000000"/>
                </a:solidFill>
                <a:latin typeface="Arial"/>
                <a:ea typeface="Arial"/>
                <a:cs typeface="Arial"/>
                <a:sym typeface="Arial"/>
              </a:rPr>
              <a:t>Marseille!</a:t>
            </a:r>
            <a:endParaRPr sz="1800" b="0" i="0" u="none" strike="noStrike" cap="none" dirty="0">
              <a:latin typeface="Arial"/>
              <a:ea typeface="Arial"/>
              <a:cs typeface="Arial"/>
              <a:sym typeface="Arial"/>
            </a:endParaRPr>
          </a:p>
        </p:txBody>
      </p:sp>
      <p:sp>
        <p:nvSpPr>
          <p:cNvPr id="515" name="Google Shape;515;p91"/>
          <p:cNvSpPr/>
          <p:nvPr/>
        </p:nvSpPr>
        <p:spPr>
          <a:xfrm>
            <a:off x="288000" y="2160000"/>
            <a:ext cx="2230200" cy="1654200"/>
          </a:xfrm>
          <a:prstGeom prst="cloudCallout">
            <a:avLst>
              <a:gd name="adj1" fmla="val 44949"/>
              <a:gd name="adj2" fmla="val 77384"/>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Oh no, I </a:t>
            </a:r>
            <a:r>
              <a:rPr lang="en-GB" sz="1800" b="0" i="0" u="none" strike="noStrike" cap="none" dirty="0" smtClean="0">
                <a:solidFill>
                  <a:srgbClr val="000000"/>
                </a:solidFill>
                <a:latin typeface="Arial"/>
                <a:ea typeface="Arial"/>
                <a:cs typeface="Arial"/>
                <a:sym typeface="Arial"/>
              </a:rPr>
              <a:t>am not</a:t>
            </a:r>
            <a:r>
              <a:rPr lang="en-GB" sz="1800" dirty="0"/>
              <a:t> </a:t>
            </a:r>
            <a:r>
              <a:rPr lang="en-GB" sz="1800" b="0" i="0" u="none" strike="noStrike" cap="none" dirty="0" smtClean="0">
                <a:solidFill>
                  <a:srgbClr val="000000"/>
                </a:solidFill>
                <a:latin typeface="Arial"/>
                <a:ea typeface="Arial"/>
                <a:cs typeface="Arial"/>
                <a:sym typeface="Arial"/>
              </a:rPr>
              <a:t>sure which one</a:t>
            </a:r>
            <a:r>
              <a:rPr lang="en-GB" sz="1800" dirty="0"/>
              <a:t> </a:t>
            </a:r>
            <a:r>
              <a:rPr lang="en-GB" sz="1800" b="0" i="0" u="none" strike="noStrike" cap="none" dirty="0" smtClean="0">
                <a:solidFill>
                  <a:srgbClr val="000000"/>
                </a:solidFill>
                <a:latin typeface="Arial"/>
                <a:ea typeface="Arial"/>
                <a:cs typeface="Arial"/>
                <a:sym typeface="Arial"/>
              </a:rPr>
              <a:t>is </a:t>
            </a:r>
            <a:r>
              <a:rPr lang="en-GB" sz="1800" b="0" i="0" u="none" strike="noStrike" cap="none" dirty="0">
                <a:solidFill>
                  <a:srgbClr val="000000"/>
                </a:solidFill>
                <a:latin typeface="Arial"/>
                <a:ea typeface="Arial"/>
                <a:cs typeface="Arial"/>
                <a:sym typeface="Arial"/>
              </a:rPr>
              <a:t>my sister...</a:t>
            </a:r>
            <a:endParaRPr sz="1800" b="0" i="0" u="none" strike="noStrike" cap="none" dirty="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92"/>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Starring in a Soap Opera</a:t>
            </a:r>
            <a:endParaRPr sz="4400" b="0" i="0" u="none" strike="noStrike" cap="none">
              <a:latin typeface="Arial"/>
              <a:ea typeface="Arial"/>
              <a:cs typeface="Arial"/>
              <a:sym typeface="Arial"/>
            </a:endParaRPr>
          </a:p>
        </p:txBody>
      </p:sp>
      <p:sp>
        <p:nvSpPr>
          <p:cNvPr id="521" name="Google Shape;521;p92"/>
          <p:cNvSpPr/>
          <p:nvPr/>
        </p:nvSpPr>
        <p:spPr>
          <a:xfrm>
            <a:off x="504000" y="2020679"/>
            <a:ext cx="9069840" cy="4855501"/>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a:t>
            </a:r>
            <a:r>
              <a:rPr lang="en-GB" sz="3200" b="0" i="1" u="none" strike="noStrike" cap="none" dirty="0">
                <a:solidFill>
                  <a:srgbClr val="000000"/>
                </a:solidFill>
                <a:latin typeface="Arial"/>
                <a:ea typeface="Arial"/>
                <a:cs typeface="Arial"/>
                <a:sym typeface="Arial"/>
              </a:rPr>
              <a:t>A good soap opera is all about quickly establishing narrative and driving it home. Is this going in a quote? Oh god, don't include that part! Why do you always have to try so hard to be</a:t>
            </a:r>
            <a:r>
              <a:rPr lang="en-GB" sz="3200" b="0" i="0" u="none" strike="noStrike" cap="none" dirty="0">
                <a:solidFill>
                  <a:srgbClr val="000000"/>
                </a:solidFill>
                <a:latin typeface="Arial"/>
                <a:ea typeface="Arial"/>
                <a:cs typeface="Arial"/>
                <a:sym typeface="Arial"/>
              </a:rPr>
              <a:t>" – </a:t>
            </a:r>
            <a:r>
              <a:rPr lang="en-GB" sz="3200" b="1" i="0" u="none" strike="noStrike" cap="none" dirty="0">
                <a:solidFill>
                  <a:srgbClr val="000000"/>
                </a:solidFill>
                <a:latin typeface="Arial"/>
                <a:ea typeface="Arial"/>
                <a:cs typeface="Arial"/>
                <a:sym typeface="Arial"/>
              </a:rPr>
              <a:t>Confucius</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err="1">
                <a:solidFill>
                  <a:srgbClr val="000000"/>
                </a:solidFill>
                <a:latin typeface="Arial"/>
                <a:ea typeface="Arial"/>
                <a:cs typeface="Arial"/>
                <a:sym typeface="Arial"/>
              </a:rPr>
              <a:t>Metanarrative</a:t>
            </a:r>
            <a:r>
              <a:rPr lang="en-GB" sz="3200" b="0" i="0" u="none" strike="noStrike" cap="none" dirty="0">
                <a:solidFill>
                  <a:srgbClr val="000000"/>
                </a:solidFill>
                <a:latin typeface="Arial"/>
                <a:ea typeface="Arial"/>
                <a:cs typeface="Arial"/>
                <a:sym typeface="Arial"/>
              </a:rPr>
              <a:t> is also a </a:t>
            </a:r>
            <a:r>
              <a:rPr lang="en-GB" sz="3200" b="0" i="0" u="sng" strike="noStrike" cap="none" dirty="0">
                <a:solidFill>
                  <a:srgbClr val="000000"/>
                </a:solidFill>
                <a:latin typeface="Arial"/>
                <a:ea typeface="Arial"/>
                <a:cs typeface="Arial"/>
                <a:sym typeface="Arial"/>
              </a:rPr>
              <a:t>crucial component</a:t>
            </a:r>
            <a:r>
              <a:rPr lang="en-GB" sz="3200" b="0" i="0" u="none" strike="noStrike" cap="none" dirty="0">
                <a:solidFill>
                  <a:srgbClr val="000000"/>
                </a:solidFill>
                <a:latin typeface="Arial"/>
                <a:ea typeface="Arial"/>
                <a:cs typeface="Arial"/>
                <a:sym typeface="Arial"/>
              </a:rPr>
              <a:t>. A soap should tell the audience how to live their lives (assuming they want to move to Marseille)</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dirty="0">
                <a:solidFill>
                  <a:srgbClr val="000000"/>
                </a:solidFill>
                <a:latin typeface="Arial"/>
                <a:ea typeface="Arial"/>
                <a:cs typeface="Arial"/>
                <a:sym typeface="Arial"/>
              </a:rPr>
              <a:t>Always begin by </a:t>
            </a:r>
            <a:r>
              <a:rPr lang="en-GB" sz="3200" b="0" i="0" u="sng" strike="noStrike" cap="none" dirty="0">
                <a:solidFill>
                  <a:srgbClr val="000000"/>
                </a:solidFill>
                <a:latin typeface="Arial"/>
                <a:ea typeface="Arial"/>
                <a:cs typeface="Arial"/>
                <a:sym typeface="Arial"/>
              </a:rPr>
              <a:t>identifying your sister</a:t>
            </a:r>
            <a:r>
              <a:rPr lang="en-GB" sz="3200" b="0" i="0" u="none" strike="noStrike" cap="none" dirty="0">
                <a:solidFill>
                  <a:srgbClr val="000000"/>
                </a:solidFill>
                <a:latin typeface="Arial"/>
                <a:ea typeface="Arial"/>
                <a:cs typeface="Arial"/>
                <a:sym typeface="Arial"/>
              </a:rPr>
              <a:t>.</a:t>
            </a:r>
            <a:endParaRPr sz="3200" b="0" i="0" u="none" strike="noStrike" cap="none" dirty="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93"/>
          <p:cNvPicPr preferRelativeResize="0"/>
          <p:nvPr/>
        </p:nvPicPr>
        <p:blipFill rotWithShape="1">
          <a:blip r:embed="rId3">
            <a:alphaModFix/>
          </a:blip>
          <a:srcRect/>
          <a:stretch/>
        </p:blipFill>
        <p:spPr>
          <a:xfrm>
            <a:off x="1204200" y="2023560"/>
            <a:ext cx="7650000" cy="5097240"/>
          </a:xfrm>
          <a:prstGeom prst="rect">
            <a:avLst/>
          </a:prstGeom>
          <a:noFill/>
          <a:ln>
            <a:noFill/>
          </a:ln>
        </p:spPr>
      </p:pic>
      <p:sp>
        <p:nvSpPr>
          <p:cNvPr id="527" name="Google Shape;527;p93"/>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Anatomy of a Sister</a:t>
            </a:r>
            <a:endParaRPr sz="4400" b="0" i="0" u="none" strike="noStrike" cap="none">
              <a:latin typeface="Arial"/>
              <a:ea typeface="Arial"/>
              <a:cs typeface="Arial"/>
              <a:sym typeface="Arial"/>
            </a:endParaRPr>
          </a:p>
        </p:txBody>
      </p:sp>
      <p:sp>
        <p:nvSpPr>
          <p:cNvPr id="528" name="Google Shape;528;p93"/>
          <p:cNvSpPr/>
          <p:nvPr/>
        </p:nvSpPr>
        <p:spPr>
          <a:xfrm>
            <a:off x="215776" y="1835621"/>
            <a:ext cx="3094424" cy="1834579"/>
          </a:xfrm>
          <a:prstGeom prst="wedgeEllipseCallout">
            <a:avLst>
              <a:gd name="adj1" fmla="val 44722"/>
              <a:gd name="adj2" fmla="val 57277"/>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Yeah it's over this</a:t>
            </a: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way somewhere, </a:t>
            </a:r>
            <a:r>
              <a:rPr lang="en-GB" sz="1800" b="0" i="0" u="none" strike="noStrike" cap="none" dirty="0" smtClean="0">
                <a:solidFill>
                  <a:srgbClr val="000000"/>
                </a:solidFill>
                <a:latin typeface="Arial"/>
                <a:ea typeface="Arial"/>
                <a:cs typeface="Arial"/>
                <a:sym typeface="Arial"/>
              </a:rPr>
              <a:t>I reckon.</a:t>
            </a:r>
            <a:r>
              <a:rPr lang="en-GB" sz="1800" dirty="0"/>
              <a:t> </a:t>
            </a:r>
            <a:r>
              <a:rPr lang="en-GB" sz="1800" b="0" i="0" u="none" strike="noStrike" cap="none" dirty="0" smtClean="0">
                <a:solidFill>
                  <a:srgbClr val="000000"/>
                </a:solidFill>
                <a:latin typeface="Arial"/>
                <a:ea typeface="Arial"/>
                <a:cs typeface="Arial"/>
                <a:sym typeface="Arial"/>
              </a:rPr>
              <a:t>Could </a:t>
            </a:r>
            <a:r>
              <a:rPr lang="en-GB" sz="1800" b="0" i="0" u="none" strike="noStrike" cap="none" dirty="0">
                <a:solidFill>
                  <a:srgbClr val="000000"/>
                </a:solidFill>
                <a:latin typeface="Arial"/>
                <a:ea typeface="Arial"/>
                <a:cs typeface="Arial"/>
                <a:sym typeface="Arial"/>
              </a:rPr>
              <a:t>be anywhere </a:t>
            </a:r>
            <a:r>
              <a:rPr lang="en-GB" sz="1800" b="0" i="0" u="none" strike="noStrike" cap="none" dirty="0" smtClean="0">
                <a:solidFill>
                  <a:srgbClr val="000000"/>
                </a:solidFill>
                <a:latin typeface="Arial"/>
                <a:ea typeface="Arial"/>
                <a:cs typeface="Arial"/>
                <a:sym typeface="Arial"/>
              </a:rPr>
              <a:t>really,</a:t>
            </a:r>
            <a:r>
              <a:rPr lang="en-GB" sz="1800" dirty="0"/>
              <a:t> </a:t>
            </a:r>
            <a:r>
              <a:rPr lang="en-GB" sz="1800" b="0" i="0" u="none" strike="noStrike" cap="none" dirty="0" smtClean="0">
                <a:solidFill>
                  <a:srgbClr val="000000"/>
                </a:solidFill>
                <a:latin typeface="Arial"/>
                <a:ea typeface="Arial"/>
                <a:cs typeface="Arial"/>
                <a:sym typeface="Arial"/>
              </a:rPr>
              <a:t>I'm </a:t>
            </a:r>
            <a:r>
              <a:rPr lang="en-GB" sz="1800" b="0" i="0" u="none" strike="noStrike" cap="none" dirty="0">
                <a:solidFill>
                  <a:srgbClr val="000000"/>
                </a:solidFill>
                <a:latin typeface="Arial"/>
                <a:ea typeface="Arial"/>
                <a:cs typeface="Arial"/>
                <a:sym typeface="Arial"/>
              </a:rPr>
              <a:t>a bit lost. </a:t>
            </a: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dirty="0" err="1">
                <a:solidFill>
                  <a:srgbClr val="000000"/>
                </a:solidFill>
                <a:latin typeface="Arial"/>
                <a:ea typeface="Arial"/>
                <a:cs typeface="Arial"/>
                <a:sym typeface="Arial"/>
              </a:rPr>
              <a:t>Гусь</a:t>
            </a:r>
            <a:r>
              <a:rPr lang="en-GB" sz="1800" b="0" i="0" u="none" strike="noStrike" cap="none" dirty="0">
                <a:solidFill>
                  <a:srgbClr val="000000"/>
                </a:solidFill>
                <a:latin typeface="Arial"/>
                <a:ea typeface="Arial"/>
                <a:cs typeface="Arial"/>
                <a:sym typeface="Arial"/>
              </a:rPr>
              <a:t>!</a:t>
            </a:r>
            <a:endParaRPr sz="1800" b="0" i="0" u="none" strike="noStrike" cap="none" dirty="0">
              <a:latin typeface="Arial"/>
              <a:ea typeface="Arial"/>
              <a:cs typeface="Arial"/>
              <a:sym typeface="Arial"/>
            </a:endParaRPr>
          </a:p>
        </p:txBody>
      </p:sp>
      <p:sp>
        <p:nvSpPr>
          <p:cNvPr id="529" name="Google Shape;529;p93"/>
          <p:cNvSpPr/>
          <p:nvPr/>
        </p:nvSpPr>
        <p:spPr>
          <a:xfrm>
            <a:off x="6696000" y="4896000"/>
            <a:ext cx="2878200" cy="1654200"/>
          </a:xfrm>
          <a:prstGeom prst="wedgeEllipseCallout">
            <a:avLst>
              <a:gd name="adj1" fmla="val -19430"/>
              <a:gd name="adj2" fmla="val -98291"/>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Does anyone else hear</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something?</a:t>
            </a:r>
            <a:endParaRPr sz="1800" b="0" i="0" u="none" strike="noStrike" cap="none">
              <a:latin typeface="Arial"/>
              <a:ea typeface="Arial"/>
              <a:cs typeface="Arial"/>
              <a:sym typeface="Arial"/>
            </a:endParaRPr>
          </a:p>
        </p:txBody>
      </p:sp>
      <p:sp>
        <p:nvSpPr>
          <p:cNvPr id="530" name="Google Shape;530;p93"/>
          <p:cNvSpPr/>
          <p:nvPr/>
        </p:nvSpPr>
        <p:spPr>
          <a:xfrm>
            <a:off x="5616000" y="2160000"/>
            <a:ext cx="2590200" cy="1438200"/>
          </a:xfrm>
          <a:prstGeom prst="cloudCallout">
            <a:avLst>
              <a:gd name="adj1" fmla="val -59537"/>
              <a:gd name="adj2" fmla="val 61546"/>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This is classic</a:t>
            </a:r>
            <a:endParaRPr sz="18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conversation</a:t>
            </a:r>
            <a:endParaRPr sz="1800" b="0" i="0" u="none" strike="noStrike" cap="none">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94"/>
          <p:cNvSpPr/>
          <p:nvPr/>
        </p:nvSpPr>
        <p:spPr>
          <a:xfrm>
            <a:off x="432000" y="1771920"/>
            <a:ext cx="9214200" cy="15285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THANK YOU FOR LISTENING</a:t>
            </a:r>
            <a:endParaRPr sz="5400" b="0" i="0" u="none" strike="noStrike" cap="none">
              <a:latin typeface="Arial"/>
              <a:ea typeface="Arial"/>
              <a:cs typeface="Arial"/>
              <a:sym typeface="Arial"/>
            </a:endParaRPr>
          </a:p>
        </p:txBody>
      </p:sp>
      <p:sp>
        <p:nvSpPr>
          <p:cNvPr id="536" name="Google Shape;536;p94"/>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Have fun practising your newfound conversational prowess on unsuspecting pedestrians!</a:t>
            </a:r>
            <a:endParaRPr sz="3200" b="0" i="0" u="none" strike="noStrike" cap="non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5"/>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The Three Rs</a:t>
            </a:r>
            <a:endParaRPr sz="4400" b="0" i="0" u="none" strike="noStrike" cap="none">
              <a:latin typeface="Arial"/>
              <a:ea typeface="Arial"/>
              <a:cs typeface="Arial"/>
              <a:sym typeface="Arial"/>
            </a:endParaRPr>
          </a:p>
        </p:txBody>
      </p:sp>
      <p:sp>
        <p:nvSpPr>
          <p:cNvPr id="195" name="Google Shape;195;p45"/>
          <p:cNvSpPr/>
          <p:nvPr/>
        </p:nvSpPr>
        <p:spPr>
          <a:xfrm>
            <a:off x="504000" y="2020679"/>
            <a:ext cx="9069840" cy="4855501"/>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1" i="0" u="none" strike="noStrike" cap="none" dirty="0">
                <a:solidFill>
                  <a:srgbClr val="000000"/>
                </a:solidFill>
                <a:latin typeface="Arial"/>
                <a:ea typeface="Arial"/>
                <a:cs typeface="Arial"/>
                <a:sym typeface="Arial"/>
              </a:rPr>
              <a:t>RESTRAINT</a:t>
            </a:r>
            <a:r>
              <a:rPr lang="en-GB" sz="3200" b="0" i="0" u="none" strike="noStrike" cap="none" dirty="0">
                <a:solidFill>
                  <a:srgbClr val="000000"/>
                </a:solidFill>
                <a:latin typeface="Arial"/>
                <a:ea typeface="Arial"/>
                <a:cs typeface="Arial"/>
                <a:sym typeface="Arial"/>
              </a:rPr>
              <a:t>: Resist the urge to give detailed instructions, and instead opt for </a:t>
            </a:r>
            <a:r>
              <a:rPr lang="en-GB" sz="3200" b="0" i="0" u="sng" strike="noStrike" cap="none" dirty="0">
                <a:solidFill>
                  <a:srgbClr val="000000"/>
                </a:solidFill>
                <a:latin typeface="Arial"/>
                <a:ea typeface="Arial"/>
                <a:cs typeface="Arial"/>
                <a:sym typeface="Arial"/>
              </a:rPr>
              <a:t>vague gestures</a:t>
            </a:r>
            <a:r>
              <a:rPr lang="en-GB" sz="3200" b="0" i="0" u="none" strike="noStrike" cap="none" dirty="0">
                <a:solidFill>
                  <a:srgbClr val="000000"/>
                </a:solidFill>
                <a:latin typeface="Arial"/>
                <a:ea typeface="Arial"/>
                <a:cs typeface="Arial"/>
                <a:sym typeface="Arial"/>
              </a:rPr>
              <a:t>.</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none" strike="noStrike" cap="none" dirty="0">
                <a:solidFill>
                  <a:srgbClr val="000000"/>
                </a:solidFill>
                <a:latin typeface="Arial"/>
                <a:ea typeface="Arial"/>
                <a:cs typeface="Arial"/>
                <a:sym typeface="Arial"/>
              </a:rPr>
              <a:t>RELUCTANCE: </a:t>
            </a:r>
            <a:r>
              <a:rPr lang="en-GB" sz="3200" b="0" i="0" u="none" strike="noStrike" cap="none" dirty="0">
                <a:solidFill>
                  <a:srgbClr val="000000"/>
                </a:solidFill>
                <a:latin typeface="Arial"/>
                <a:ea typeface="Arial"/>
                <a:cs typeface="Arial"/>
                <a:sym typeface="Arial"/>
              </a:rPr>
              <a:t>Feign </a:t>
            </a:r>
            <a:r>
              <a:rPr lang="en-GB" sz="3200" b="0" i="0" u="sng" strike="noStrike" cap="none" dirty="0">
                <a:solidFill>
                  <a:srgbClr val="000000"/>
                </a:solidFill>
                <a:latin typeface="Arial"/>
                <a:ea typeface="Arial"/>
                <a:cs typeface="Arial"/>
                <a:sym typeface="Arial"/>
              </a:rPr>
              <a:t>complete geographic ignorance</a:t>
            </a:r>
            <a:r>
              <a:rPr lang="en-GB" sz="3200" b="0" i="0" u="none" strike="noStrike" cap="none" dirty="0">
                <a:solidFill>
                  <a:srgbClr val="000000"/>
                </a:solidFill>
                <a:latin typeface="Arial"/>
                <a:ea typeface="Arial"/>
                <a:cs typeface="Arial"/>
                <a:sym typeface="Arial"/>
              </a:rPr>
              <a:t> for the first few minutes or so. If necessary, also feign ignorance of English.</a:t>
            </a:r>
            <a:endParaRPr sz="3200" b="0" i="0" u="none" strike="noStrike" cap="none" dirty="0">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1" i="0" u="none" strike="noStrike" cap="none" dirty="0">
                <a:solidFill>
                  <a:srgbClr val="000000"/>
                </a:solidFill>
                <a:latin typeface="Arial"/>
                <a:ea typeface="Arial"/>
                <a:cs typeface="Arial"/>
                <a:sym typeface="Arial"/>
              </a:rPr>
              <a:t>RESPLENDENCE: </a:t>
            </a:r>
            <a:r>
              <a:rPr lang="en-GB" sz="3200" b="0" i="0" u="none" strike="noStrike" cap="none" dirty="0">
                <a:solidFill>
                  <a:srgbClr val="000000"/>
                </a:solidFill>
                <a:latin typeface="Arial"/>
                <a:ea typeface="Arial"/>
                <a:cs typeface="Arial"/>
                <a:sym typeface="Arial"/>
              </a:rPr>
              <a:t>Try to have a bounteous plume of </a:t>
            </a:r>
            <a:r>
              <a:rPr lang="en-GB" sz="3200" b="0" i="0" u="sng" strike="noStrike" cap="none" dirty="0">
                <a:solidFill>
                  <a:srgbClr val="000000"/>
                </a:solidFill>
                <a:latin typeface="Arial"/>
                <a:ea typeface="Arial"/>
                <a:cs typeface="Arial"/>
                <a:sym typeface="Arial"/>
              </a:rPr>
              <a:t>peacock feathers</a:t>
            </a:r>
            <a:r>
              <a:rPr lang="en-GB" sz="3200" b="0" i="0" u="none" strike="noStrike" cap="none" dirty="0">
                <a:solidFill>
                  <a:srgbClr val="000000"/>
                </a:solidFill>
                <a:latin typeface="Arial"/>
                <a:ea typeface="Arial"/>
                <a:cs typeface="Arial"/>
                <a:sym typeface="Arial"/>
              </a:rPr>
              <a:t> stitched inside your hat at all times. Wear </a:t>
            </a:r>
            <a:r>
              <a:rPr lang="en-GB" sz="3200" b="0" i="0" u="sng" strike="noStrike" cap="none" dirty="0">
                <a:solidFill>
                  <a:srgbClr val="000000"/>
                </a:solidFill>
                <a:latin typeface="Arial"/>
                <a:ea typeface="Arial"/>
                <a:cs typeface="Arial"/>
                <a:sym typeface="Arial"/>
              </a:rPr>
              <a:t>gold tones</a:t>
            </a:r>
            <a:r>
              <a:rPr lang="en-GB" sz="3200" b="0" i="0" u="none" strike="noStrike" cap="none" dirty="0">
                <a:solidFill>
                  <a:srgbClr val="000000"/>
                </a:solidFill>
                <a:latin typeface="Arial"/>
                <a:ea typeface="Arial"/>
                <a:cs typeface="Arial"/>
                <a:sym typeface="Arial"/>
              </a:rPr>
              <a:t> and march with </a:t>
            </a:r>
            <a:r>
              <a:rPr lang="en-GB" sz="3200" b="0" i="0" u="sng" strike="noStrike" cap="none" dirty="0">
                <a:solidFill>
                  <a:srgbClr val="000000"/>
                </a:solidFill>
                <a:latin typeface="Arial"/>
                <a:ea typeface="Arial"/>
                <a:cs typeface="Arial"/>
                <a:sym typeface="Arial"/>
              </a:rPr>
              <a:t>long, elegant strides</a:t>
            </a:r>
            <a:r>
              <a:rPr lang="en-GB" sz="3200" b="0" i="0" u="none" strike="noStrike" cap="none" dirty="0">
                <a:solidFill>
                  <a:srgbClr val="000000"/>
                </a:solidFill>
                <a:latin typeface="Arial"/>
                <a:ea typeface="Arial"/>
                <a:cs typeface="Arial"/>
                <a:sym typeface="Arial"/>
              </a:rPr>
              <a:t> wherever possible.</a:t>
            </a:r>
            <a:endParaRPr sz="3200" b="0" i="0" u="none" strike="noStrike" cap="none"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6"/>
          <p:cNvSpPr/>
          <p:nvPr/>
        </p:nvSpPr>
        <p:spPr>
          <a:xfrm>
            <a:off x="504000" y="408600"/>
            <a:ext cx="9069840" cy="1260720"/>
          </a:xfrm>
          <a:prstGeom prst="rect">
            <a:avLst/>
          </a:prstGeom>
          <a:solidFill>
            <a:srgbClr val="FFFFFF">
              <a:alpha val="69803"/>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GB" sz="4400" b="1" i="0" u="none" strike="noStrike" cap="none">
                <a:solidFill>
                  <a:srgbClr val="000000"/>
                </a:solidFill>
                <a:latin typeface="Arial"/>
                <a:ea typeface="Arial"/>
                <a:cs typeface="Arial"/>
                <a:sym typeface="Arial"/>
              </a:rPr>
              <a:t>The Three Rs (continued)</a:t>
            </a:r>
            <a:endParaRPr sz="4400" b="0" i="0" u="none" strike="noStrike" cap="none">
              <a:latin typeface="Arial"/>
              <a:ea typeface="Arial"/>
              <a:cs typeface="Arial"/>
              <a:sym typeface="Arial"/>
            </a:endParaRPr>
          </a:p>
        </p:txBody>
      </p:sp>
      <p:sp>
        <p:nvSpPr>
          <p:cNvPr id="201" name="Google Shape;201;p46"/>
          <p:cNvSpPr/>
          <p:nvPr/>
        </p:nvSpPr>
        <p:spPr>
          <a:xfrm>
            <a:off x="504000" y="2020680"/>
            <a:ext cx="9069840" cy="4673520"/>
          </a:xfrm>
          <a:prstGeom prst="rect">
            <a:avLst/>
          </a:prstGeom>
          <a:solidFill>
            <a:srgbClr val="FFFFFF">
              <a:alpha val="49803"/>
            </a:srgbClr>
          </a:solidFill>
          <a:ln>
            <a:noFill/>
          </a:ln>
        </p:spPr>
        <p:txBody>
          <a:bodyPr spcFirstLastPara="1" wrap="square" lIns="0" tIns="0" rIns="0" bIns="0" anchor="t" anchorCtr="0">
            <a:noAutofit/>
          </a:bodyPr>
          <a:lstStyle/>
          <a:p>
            <a:pPr marL="432000" marR="0" lvl="0" indent="-322200" algn="l" rtl="0">
              <a:lnSpc>
                <a:spcPct val="100000"/>
              </a:lnSpc>
              <a:spcBef>
                <a:spcPts val="0"/>
              </a:spcBef>
              <a:spcAft>
                <a:spcPts val="0"/>
              </a:spcAft>
              <a:buClr>
                <a:srgbClr val="FFFFFF"/>
              </a:buClr>
              <a:buSzPts val="1440"/>
              <a:buFont typeface="Noto Sans Symbols"/>
              <a:buChar char="●"/>
            </a:pPr>
            <a:r>
              <a:rPr lang="en-GB" sz="3200" b="1" i="0" u="none" strike="noStrike" cap="none">
                <a:solidFill>
                  <a:srgbClr val="000000"/>
                </a:solidFill>
                <a:latin typeface="Arial"/>
                <a:ea typeface="Arial"/>
                <a:cs typeface="Arial"/>
                <a:sym typeface="Arial"/>
              </a:rPr>
              <a:t>RUSSIAN</a:t>
            </a:r>
            <a:r>
              <a:rPr lang="en-GB" sz="3200" b="0" i="0" u="none" strike="noStrike" cap="none">
                <a:solidFill>
                  <a:srgbClr val="000000"/>
                </a:solidFill>
                <a:latin typeface="Arial"/>
                <a:ea typeface="Arial"/>
                <a:cs typeface="Arial"/>
                <a:sym typeface="Arial"/>
              </a:rPr>
              <a:t>: Most important of all, be sure to </a:t>
            </a:r>
            <a:r>
              <a:rPr lang="en-GB" sz="3200" b="0" i="0" u="sng" strike="noStrike" cap="none">
                <a:solidFill>
                  <a:srgbClr val="000000"/>
                </a:solidFill>
                <a:latin typeface="Arial"/>
                <a:ea typeface="Arial"/>
                <a:cs typeface="Arial"/>
                <a:sym typeface="Arial"/>
              </a:rPr>
              <a:t>incorporate a Russian phrase</a:t>
            </a:r>
            <a:r>
              <a:rPr lang="en-GB" sz="3200" b="0" i="0" u="none" strike="noStrike" cap="none">
                <a:solidFill>
                  <a:srgbClr val="000000"/>
                </a:solidFill>
                <a:latin typeface="Arial"/>
                <a:ea typeface="Arial"/>
                <a:cs typeface="Arial"/>
                <a:sym typeface="Arial"/>
              </a:rPr>
              <a:t> or two into your response.</a:t>
            </a:r>
            <a:endParaRPr sz="3200" b="0" i="0" u="none" strike="noStrike" cap="none">
              <a:latin typeface="Arial"/>
              <a:ea typeface="Arial"/>
              <a:cs typeface="Arial"/>
              <a:sym typeface="Arial"/>
            </a:endParaRPr>
          </a:p>
          <a:p>
            <a:pPr marL="432000" marR="0" lvl="0" indent="-322200" algn="l" rtl="0">
              <a:lnSpc>
                <a:spcPct val="100000"/>
              </a:lnSpc>
              <a:spcBef>
                <a:spcPts val="1414"/>
              </a:spcBef>
              <a:spcAft>
                <a:spcPts val="0"/>
              </a:spcAft>
              <a:buClr>
                <a:srgbClr val="FFFFFF"/>
              </a:buClr>
              <a:buSzPts val="1440"/>
              <a:buFont typeface="Noto Sans Symbols"/>
              <a:buChar char="●"/>
            </a:pPr>
            <a:r>
              <a:rPr lang="en-GB" sz="3200" b="0" i="0" u="none" strike="noStrike" cap="none">
                <a:solidFill>
                  <a:srgbClr val="000000"/>
                </a:solidFill>
                <a:latin typeface="Arial"/>
                <a:ea typeface="Arial"/>
                <a:cs typeface="Arial"/>
                <a:sym typeface="Arial"/>
              </a:rPr>
              <a:t>For example, the tried and tested: "Это должно быть дезориентирующим. Какая? Какая? Какая?" ("</a:t>
            </a:r>
            <a:r>
              <a:rPr lang="en-GB" sz="3200" b="0" i="1" u="none" strike="noStrike" cap="none">
                <a:solidFill>
                  <a:srgbClr val="000000"/>
                </a:solidFill>
                <a:latin typeface="Arial"/>
                <a:ea typeface="Arial"/>
                <a:cs typeface="Arial"/>
                <a:sym typeface="Arial"/>
              </a:rPr>
              <a:t>This is supposed to be disorienting. What? What? What?</a:t>
            </a:r>
            <a:r>
              <a:rPr lang="en-GB" sz="3200" b="0" i="0" u="none" strike="noStrike" cap="none">
                <a:solidFill>
                  <a:srgbClr val="000000"/>
                </a:solidFill>
                <a:latin typeface="Arial"/>
                <a:ea typeface="Arial"/>
                <a:cs typeface="Arial"/>
                <a:sym typeface="Arial"/>
              </a:rPr>
              <a:t>")</a:t>
            </a:r>
            <a:endParaRPr sz="3200" b="0" i="0" u="none" strike="noStrike" cap="non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7"/>
          <p:cNvSpPr/>
          <p:nvPr/>
        </p:nvSpPr>
        <p:spPr>
          <a:xfrm>
            <a:off x="432000" y="1771920"/>
            <a:ext cx="9214200" cy="15285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5400" b="1" i="0" u="none" strike="noStrike" cap="none">
                <a:solidFill>
                  <a:srgbClr val="FFFFFF"/>
                </a:solidFill>
                <a:latin typeface="Arial"/>
                <a:ea typeface="Arial"/>
                <a:cs typeface="Arial"/>
                <a:sym typeface="Arial"/>
              </a:rPr>
              <a:t>LET'S TRY ANOTHER SCENARIO!</a:t>
            </a:r>
            <a:endParaRPr sz="5400" b="0" i="0" u="none" strike="noStrike" cap="none">
              <a:latin typeface="Arial"/>
              <a:ea typeface="Arial"/>
              <a:cs typeface="Arial"/>
              <a:sym typeface="Arial"/>
            </a:endParaRPr>
          </a:p>
        </p:txBody>
      </p:sp>
      <p:sp>
        <p:nvSpPr>
          <p:cNvPr id="207" name="Google Shape;207;p47"/>
          <p:cNvSpPr/>
          <p:nvPr/>
        </p:nvSpPr>
        <p:spPr>
          <a:xfrm>
            <a:off x="504000" y="3456000"/>
            <a:ext cx="9069840" cy="269532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3200" b="0" i="1" u="none" strike="noStrike" cap="none">
                <a:solidFill>
                  <a:srgbClr val="FFFFFF"/>
                </a:solidFill>
                <a:latin typeface="Arial"/>
                <a:ea typeface="Arial"/>
                <a:cs typeface="Arial"/>
                <a:sym typeface="Arial"/>
              </a:rPr>
              <a:t>A trip to the dentist's office...</a:t>
            </a:r>
            <a:endParaRPr sz="32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8"/>
          <p:cNvSpPr/>
          <p:nvPr/>
        </p:nvSpPr>
        <p:spPr>
          <a:xfrm>
            <a:off x="504000" y="969840"/>
            <a:ext cx="9069840" cy="104436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4400" b="0" i="0" u="none" strike="noStrike" cap="none">
                <a:solidFill>
                  <a:srgbClr val="000000"/>
                </a:solidFill>
                <a:latin typeface="Arial"/>
                <a:ea typeface="Arial"/>
                <a:cs typeface="Arial"/>
                <a:sym typeface="Arial"/>
              </a:rPr>
              <a:t>Scenario 2</a:t>
            </a:r>
            <a:endParaRPr sz="4400" b="0" i="0" u="none" strike="noStrike" cap="none">
              <a:latin typeface="Arial"/>
              <a:ea typeface="Arial"/>
              <a:cs typeface="Arial"/>
              <a:sym typeface="Arial"/>
            </a:endParaRPr>
          </a:p>
        </p:txBody>
      </p:sp>
      <p:pic>
        <p:nvPicPr>
          <p:cNvPr id="213" name="Google Shape;213;p48"/>
          <p:cNvPicPr preferRelativeResize="0"/>
          <p:nvPr/>
        </p:nvPicPr>
        <p:blipFill rotWithShape="1">
          <a:blip r:embed="rId3">
            <a:alphaModFix/>
          </a:blip>
          <a:srcRect/>
          <a:stretch/>
        </p:blipFill>
        <p:spPr>
          <a:xfrm>
            <a:off x="1548000" y="2027880"/>
            <a:ext cx="6980760" cy="5098320"/>
          </a:xfrm>
          <a:prstGeom prst="rect">
            <a:avLst/>
          </a:prstGeom>
          <a:noFill/>
          <a:ln>
            <a:noFill/>
          </a:ln>
        </p:spPr>
      </p:pic>
      <p:sp>
        <p:nvSpPr>
          <p:cNvPr id="214" name="Google Shape;214;p48"/>
          <p:cNvSpPr/>
          <p:nvPr/>
        </p:nvSpPr>
        <p:spPr>
          <a:xfrm>
            <a:off x="1476000" y="3456000"/>
            <a:ext cx="4318200" cy="1654200"/>
          </a:xfrm>
          <a:prstGeom prst="wedgeEllipseCallout">
            <a:avLst>
              <a:gd name="adj1" fmla="val 59912"/>
              <a:gd name="adj2" fmla="val -31050"/>
            </a:avLst>
          </a:prstGeom>
          <a:solidFill>
            <a:srgbClr val="729FCF"/>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Well, well… We meet again. It </a:t>
            </a:r>
            <a:r>
              <a:rPr lang="en-GB" sz="1800" b="0" i="0" u="none" strike="noStrike" cap="none" dirty="0" smtClean="0">
                <a:solidFill>
                  <a:srgbClr val="000000"/>
                </a:solidFill>
                <a:latin typeface="Arial"/>
                <a:ea typeface="Arial"/>
                <a:cs typeface="Arial"/>
                <a:sym typeface="Arial"/>
              </a:rPr>
              <a:t>would</a:t>
            </a:r>
            <a:r>
              <a:rPr lang="en-GB" sz="1800" dirty="0"/>
              <a:t> </a:t>
            </a:r>
            <a:r>
              <a:rPr lang="en-GB" sz="1800" b="0" i="0" u="none" strike="noStrike" cap="none" dirty="0" smtClean="0">
                <a:solidFill>
                  <a:srgbClr val="000000"/>
                </a:solidFill>
                <a:latin typeface="Arial"/>
                <a:ea typeface="Arial"/>
                <a:cs typeface="Arial"/>
                <a:sym typeface="Arial"/>
              </a:rPr>
              <a:t>seem </a:t>
            </a:r>
            <a:r>
              <a:rPr lang="en-GB" sz="1800" b="0" i="0" u="none" strike="noStrike" cap="none" dirty="0">
                <a:solidFill>
                  <a:srgbClr val="000000"/>
                </a:solidFill>
                <a:latin typeface="Arial"/>
                <a:ea typeface="Arial"/>
                <a:cs typeface="Arial"/>
                <a:sym typeface="Arial"/>
              </a:rPr>
              <a:t>that our </a:t>
            </a:r>
            <a:r>
              <a:rPr lang="en-GB" sz="1800" b="0" i="0" u="none" strike="noStrike" cap="none" dirty="0" smtClean="0">
                <a:solidFill>
                  <a:srgbClr val="000000"/>
                </a:solidFill>
                <a:latin typeface="Arial"/>
                <a:ea typeface="Arial"/>
                <a:cs typeface="Arial"/>
                <a:sym typeface="Arial"/>
              </a:rPr>
              <a:t>fates are inexorably entwined</a:t>
            </a:r>
            <a:r>
              <a:rPr lang="en-GB" sz="1800" b="0" i="0" u="none" strike="noStrike" cap="none" dirty="0">
                <a:solidFill>
                  <a:srgbClr val="000000"/>
                </a:solidFill>
                <a:latin typeface="Arial"/>
                <a:ea typeface="Arial"/>
                <a:cs typeface="Arial"/>
                <a:sym typeface="Arial"/>
              </a:rPr>
              <a:t>, &lt;INSERT NAME HERE&gt;</a:t>
            </a:r>
            <a:endParaRPr sz="1800" b="0" i="0" u="none" strike="noStrike" cap="none"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2119</Words>
  <Application>Microsoft Office PowerPoint</Application>
  <PresentationFormat>Custom</PresentationFormat>
  <Paragraphs>195</Paragraphs>
  <Slides>55</Slides>
  <Notes>55</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megawalrus@gmail.com</cp:lastModifiedBy>
  <cp:revision>2</cp:revision>
  <dcterms:modified xsi:type="dcterms:W3CDTF">2021-08-12T22:16:49Z</dcterms:modified>
</cp:coreProperties>
</file>