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7559675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6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6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6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6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7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5"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6"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idx="1"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2"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3"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3"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4"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2"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3"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4"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5"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6"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2"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3"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3E5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079280" cy="5039280"/>
          </a:xfrm>
          <a:prstGeom prst="rect">
            <a:avLst/>
          </a:prstGeom>
          <a:solidFill>
            <a:srgbClr val="1AB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7200000"/>
            <a:ext cx="10079280" cy="35928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10079280" cy="161928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9270000" y="6894000"/>
            <a:ext cx="539280" cy="53928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/>
        </p:nvSpPr>
        <p:spPr>
          <a:xfrm>
            <a:off x="9180000" y="6800040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jpg"/><Relationship Id="rId4" Type="http://schemas.openxmlformats.org/officeDocument/2006/relationships/image" Target="../media/image4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9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Relationship Id="rId4" Type="http://schemas.openxmlformats.org/officeDocument/2006/relationships/image" Target="../media/image5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4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9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360000" y="3245040"/>
            <a:ext cx="9359280" cy="159588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Fabricated! A largely made-up visual history of linen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360000" y="5220000"/>
            <a:ext cx="9359280" cy="1979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Pierre-Édouard Lémontey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80" y="2136960"/>
            <a:ext cx="7486200" cy="499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/>
          <p:nvPr/>
        </p:nvSpPr>
        <p:spPr>
          <a:xfrm>
            <a:off x="3096000" y="1656000"/>
            <a:ext cx="5039280" cy="1295280"/>
          </a:xfrm>
          <a:prstGeom prst="wedgeEllipseCallout">
            <a:avLst>
              <a:gd fmla="val -52055" name="adj1"/>
              <a:gd fmla="val 74574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–but the brave boy wasn't phased.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laid down and began to photograph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enormous dog, and–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6"/>
          <p:cNvSpPr/>
          <p:nvPr/>
        </p:nvSpPr>
        <p:spPr>
          <a:xfrm>
            <a:off x="5400000" y="4968000"/>
            <a:ext cx="2519280" cy="1079280"/>
          </a:xfrm>
          <a:prstGeom prst="wedgeEllipseCallout">
            <a:avLst>
              <a:gd fmla="val 14916" name="adj1"/>
              <a:gd fmla="val -14053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the dog eat him?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7"/>
          <p:cNvSpPr/>
          <p:nvPr/>
        </p:nvSpPr>
        <p:spPr>
          <a:xfrm>
            <a:off x="6696000" y="2880000"/>
            <a:ext cx="2807280" cy="1439280"/>
          </a:xfrm>
          <a:prstGeom prst="wedgeRoundRectCallout">
            <a:avLst>
              <a:gd fmla="val 7541" name="adj1"/>
              <a:gd fmla="val 8756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meet again, dog.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eat me in this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story?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576360" y="5328000"/>
            <a:ext cx="2807280" cy="1439280"/>
          </a:xfrm>
          <a:prstGeom prst="wedgeRoundRectCallout">
            <a:avLst>
              <a:gd fmla="val 120180" name="adj1"/>
              <a:gd fmla="val -93611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Matthew.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in this one, no.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8"/>
          <p:cNvSpPr/>
          <p:nvPr/>
        </p:nvSpPr>
        <p:spPr>
          <a:xfrm>
            <a:off x="6696000" y="2880000"/>
            <a:ext cx="2807280" cy="1439280"/>
          </a:xfrm>
          <a:prstGeom prst="wedgeRoundRectCallout">
            <a:avLst>
              <a:gd fmla="val 7541" name="adj1"/>
              <a:gd fmla="val 8756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So… I can just go home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I've got this shot?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/>
          <p:nvPr/>
        </p:nvSpPr>
        <p:spPr>
          <a:xfrm>
            <a:off x="576360" y="5328000"/>
            <a:ext cx="2807280" cy="1439280"/>
          </a:xfrm>
          <a:prstGeom prst="wedgeRoundRectCallout">
            <a:avLst>
              <a:gd fmla="val 120180" name="adj1"/>
              <a:gd fmla="val -93611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mean, I don't see why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not… Why do you crave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approval of a dog?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Remnants from Matthew's diary suggest that his encounter with Dog troubled him for many months after this encounter.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Later in life, his wife Marie would remark that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if one were to peel off his skin all onion-like, one would find the word 'Dog' etched innumerably upon his soul like an old school desk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794960"/>
            <a:ext cx="7890840" cy="52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Following Marie and Matthew's eventual divorce in 2010, the former opened up to the press about her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280" y="3424320"/>
            <a:ext cx="4698000" cy="363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Idaho Times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360000" y="1980000"/>
            <a:ext cx="4607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Marie would later remark that she had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1" marL="864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2100"/>
              <a:buFont typeface="Noto Sans Symbols"/>
              <a:buChar char="−"/>
            </a:pP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A) experienced a profound </a:t>
            </a:r>
            <a:r>
              <a:rPr b="1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sense of relief</a:t>
            </a: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after finally opening up to the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2C3E50"/>
              </a:buClr>
              <a:buSzPts val="2100"/>
              <a:buFont typeface="Noto Sans Symbols"/>
              <a:buChar char="−"/>
            </a:pP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B) always "</a:t>
            </a:r>
            <a:r>
              <a:rPr b="0" i="1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quite fancied visiting Idaho</a:t>
            </a: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360" y="1728000"/>
            <a:ext cx="313992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Idaho Times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 newspaper with relatively limited success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Catapulted to much more widespread readership following </a:t>
            </a:r>
            <a:r>
              <a:rPr b="0" i="0" lang="en-GB" sz="3200" u="sng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Marie Eschatological's historic interview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When we ran [the interview] everything changed, pretty much overnight. Every star shone a little brighter from that moment, birdsong sounded more joyfully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 –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080"/>
              <a:buFont typeface="Noto Sans Symbols"/>
              <a:buChar char="●"/>
            </a:pPr>
            <a:r>
              <a:rPr b="1" i="0" lang="en-GB" sz="24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Editor, Idaho Times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Idaho Times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00" y="2952000"/>
            <a:ext cx="8848800" cy="2949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4"/>
          <p:cNvSpPr/>
          <p:nvPr/>
        </p:nvSpPr>
        <p:spPr>
          <a:xfrm>
            <a:off x="1368360" y="2088000"/>
            <a:ext cx="3165840" cy="1077840"/>
          </a:xfrm>
          <a:prstGeom prst="wedgeEllipseCallout">
            <a:avLst>
              <a:gd fmla="val 30351" name="adj1"/>
              <a:gd fmla="val 9148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Nah we didn't, we just sang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same as normal!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4"/>
          <p:cNvSpPr/>
          <p:nvPr/>
        </p:nvSpPr>
        <p:spPr>
          <a:xfrm>
            <a:off x="4896360" y="1656000"/>
            <a:ext cx="4893840" cy="1725840"/>
          </a:xfrm>
          <a:prstGeom prst="wedgeEllipseCallout">
            <a:avLst>
              <a:gd fmla="val 11648" name="adj1"/>
              <a:gd fmla="val 53935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sparrow,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a really good understanding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journalistic interviews as a concept.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Marie's was frankly average.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was unmoved.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4"/>
          <p:cNvSpPr/>
          <p:nvPr/>
        </p:nvSpPr>
        <p:spPr>
          <a:xfrm>
            <a:off x="792000" y="5256000"/>
            <a:ext cx="4895280" cy="1799280"/>
          </a:xfrm>
          <a:prstGeom prst="wedgeRoundRectCallout">
            <a:avLst>
              <a:gd fmla="val 50726" name="adj1"/>
              <a:gd fmla="val -12832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our song sounded more cheerful, it was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coincidence – nothing more. Besides, Dave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had just lost his missus, so he wasn't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exactly feeling chipper! Mind you, Dave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never is...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Idaho Times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760" y="2628360"/>
            <a:ext cx="8952840" cy="345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5"/>
          <p:cNvSpPr/>
          <p:nvPr/>
        </p:nvSpPr>
        <p:spPr>
          <a:xfrm>
            <a:off x="144000" y="3852360"/>
            <a:ext cx="4533840" cy="2949840"/>
          </a:xfrm>
          <a:prstGeom prst="wedgeEllipseCallout">
            <a:avLst>
              <a:gd fmla="val 64981" name="adj1"/>
              <a:gd fmla="val -28101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in this glass.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You're right to be skeptical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"! Yep,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literally that. Ah I can't believe it's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this long to explain, it's honestly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 worth it… Seriously wasn't even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funny. No, it's not a reference to anything!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did she say? She just said she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humour him, basically.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Barry Linen was a self-described simple man, who </a:t>
            </a:r>
            <a:r>
              <a:rPr b="1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feared God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and always </a:t>
            </a:r>
            <a:r>
              <a:rPr b="1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folded his handkerchief neatly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00" y="3528000"/>
            <a:ext cx="2091960" cy="33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4104000" y="3960000"/>
            <a:ext cx="4967280" cy="2375280"/>
          </a:xfrm>
          <a:prstGeom prst="cloudCallout">
            <a:avLst>
              <a:gd fmla="val -84486" name="adj1"/>
              <a:gd fmla="val -27189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describe myself as "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jokey, self-effacing way. I hope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comes across and people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think I'm being serious...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6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Barry arrived at the tap-dancing club after several minutes.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Only the instructor was there, the rest of the punters having been dissuaded by the evening's inclement conditions.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Sources suggest that several would-be tap-goers had tuned in to the weather broadcast and decided to stay home.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0" y="1920240"/>
            <a:ext cx="8206200" cy="49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/>
          <p:nvPr/>
        </p:nvSpPr>
        <p:spPr>
          <a:xfrm>
            <a:off x="7200000" y="1800000"/>
            <a:ext cx="2519280" cy="2231280"/>
          </a:xfrm>
          <a:prstGeom prst="wedgeRoundRectCallout">
            <a:avLst>
              <a:gd fmla="val -41175" name="adj1"/>
              <a:gd fmla="val 67800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We're on again?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What? Why? It's only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 a few minutes!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Alright so obviously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erm, it's still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raining. Same 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really...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0" y="1740240"/>
            <a:ext cx="9142920" cy="48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3240000" y="3672000"/>
            <a:ext cx="2375280" cy="1655280"/>
          </a:xfrm>
          <a:prstGeom prst="wedgeRoundRectCallout">
            <a:avLst>
              <a:gd fmla="val 81416" name="adj1"/>
              <a:gd fmla="val -66166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Wonderful form,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Bazza! I feel safe 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 from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wretched downpour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beyond these walls!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0" y="1740240"/>
            <a:ext cx="9142920" cy="48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6984000" y="3744000"/>
            <a:ext cx="2375280" cy="1655280"/>
          </a:xfrm>
          <a:prstGeom prst="wedgeRoundRectCallout">
            <a:avLst>
              <a:gd fmla="val -48171" name="adj1"/>
              <a:gd fmla="val -82967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Cheers, Steph. That's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 heartening.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I feel like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don't see me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who–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0" y="1740240"/>
            <a:ext cx="9142920" cy="48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0"/>
          <p:cNvSpPr/>
          <p:nvPr/>
        </p:nvSpPr>
        <p:spPr>
          <a:xfrm>
            <a:off x="432000" y="2016000"/>
            <a:ext cx="5327280" cy="4463280"/>
          </a:xfrm>
          <a:prstGeom prst="cloudCallout">
            <a:avLst>
              <a:gd fmla="val 57416" name="adj1"/>
              <a:gd fmla="val -1866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I always feel like an extra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biopic about someone else's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life? Is it my own fault? Maybe I should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more assertive, perhaps… There will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no books written about me,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 seminars given… Am I condemned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this? A footnote in the history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someone more notable?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0" y="1740240"/>
            <a:ext cx="9142920" cy="48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1"/>
          <p:cNvSpPr/>
          <p:nvPr/>
        </p:nvSpPr>
        <p:spPr>
          <a:xfrm>
            <a:off x="432000" y="2016000"/>
            <a:ext cx="5327280" cy="4463280"/>
          </a:xfrm>
          <a:prstGeom prst="cloudCallout">
            <a:avLst>
              <a:gd fmla="val 57416" name="adj1"/>
              <a:gd fmla="val -1866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sound-bite doing a poor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impersonation of an impersonation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of something approaching coherence.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Thoughts, beliefs, motives imposed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me after the fact to suit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narrative of some well-meaning but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treacherous scholar.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what of my dreams? Oh to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 again! How I would cherish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realm in which everything 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080" y="1740240"/>
            <a:ext cx="9142920" cy="48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/>
          <p:nvPr/>
        </p:nvSpPr>
        <p:spPr>
          <a:xfrm>
            <a:off x="3096000" y="3672000"/>
            <a:ext cx="2519280" cy="2303280"/>
          </a:xfrm>
          <a:prstGeom prst="wedgeRoundRectCallout">
            <a:avLst>
              <a:gd fmla="val 79620" name="adj1"/>
              <a:gd fmla="val -61620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Bazza, will you indulge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 a moment? I used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have the most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vivid daydreams 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GCSE chemistry...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80" y="1726560"/>
            <a:ext cx="8098200" cy="53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3"/>
          <p:cNvSpPr/>
          <p:nvPr/>
        </p:nvSpPr>
        <p:spPr>
          <a:xfrm>
            <a:off x="6264000" y="1872000"/>
            <a:ext cx="2807280" cy="3527280"/>
          </a:xfrm>
          <a:prstGeom prst="wedgeRoundRectCallout">
            <a:avLst>
              <a:gd fmla="val -175777" name="adj1"/>
              <a:gd fmla="val -17495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–which is why covalent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Bonds are not at 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well-illustrated by a line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 that seems to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more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economics now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think about it…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Stephanie! What's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 – am I keeping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up?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80" y="1695240"/>
            <a:ext cx="8134200" cy="54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4"/>
          <p:cNvSpPr/>
          <p:nvPr/>
        </p:nvSpPr>
        <p:spPr>
          <a:xfrm>
            <a:off x="5040000" y="2808000"/>
            <a:ext cx="2807280" cy="1511280"/>
          </a:xfrm>
          <a:prstGeom prst="cloudCallout">
            <a:avLst>
              <a:gd fmla="val -50240" name="adj1"/>
              <a:gd fmla="val 76754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*Daydreaming*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80" y="1726560"/>
            <a:ext cx="8098200" cy="53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5"/>
          <p:cNvSpPr/>
          <p:nvPr/>
        </p:nvSpPr>
        <p:spPr>
          <a:xfrm>
            <a:off x="6264000" y="1872000"/>
            <a:ext cx="2807280" cy="3527280"/>
          </a:xfrm>
          <a:prstGeom prst="wedgeRoundRectCallout">
            <a:avLst>
              <a:gd fmla="val -175777" name="adj1"/>
              <a:gd fmla="val -17495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 what's the point?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Actually, Steph,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 me of you 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age. I mean,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obviously, right? Now,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was I saying?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 yes, right. Covalent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bonds. Now, basically...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Barry dreamed of </a:t>
            </a:r>
            <a:r>
              <a:rPr b="1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isosceles triangles in beige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, and his favourite meal was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yoghurt on its own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00" y="3600000"/>
            <a:ext cx="2091960" cy="33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/>
          <p:nvPr/>
        </p:nvSpPr>
        <p:spPr>
          <a:xfrm>
            <a:off x="4392000" y="3528000"/>
            <a:ext cx="5327280" cy="3023280"/>
          </a:xfrm>
          <a:prstGeom prst="cloudCallout">
            <a:avLst>
              <a:gd fmla="val -87564" name="adj1"/>
              <a:gd fmla="val -1541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God – if you're listening – I don't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want the story of my life to begin with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dull testaments to my mundanity. I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 to use my time to weave great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tales that future generations will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recite to mostly indifferent audiences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6"/>
          <p:cNvSpPr/>
          <p:nvPr/>
        </p:nvSpPr>
        <p:spPr>
          <a:xfrm>
            <a:off x="576000" y="4896000"/>
            <a:ext cx="2735280" cy="1799280"/>
          </a:xfrm>
          <a:prstGeom prst="wedgeEllipseCallout">
            <a:avLst>
              <a:gd fmla="val 43263" name="adj1"/>
              <a:gd fmla="val -51717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Steph, you should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about electrons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such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6"/>
          <p:cNvSpPr/>
          <p:nvPr/>
        </p:nvSpPr>
        <p:spPr>
          <a:xfrm>
            <a:off x="4824000" y="1872000"/>
            <a:ext cx="4103280" cy="1511280"/>
          </a:xfrm>
          <a:prstGeom prst="wedgeEllipseCallout">
            <a:avLst>
              <a:gd fmla="val -51268" name="adj1"/>
              <a:gd fmla="val 5035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*sigh* I know, Fish.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7"/>
          <p:cNvSpPr/>
          <p:nvPr/>
        </p:nvSpPr>
        <p:spPr>
          <a:xfrm>
            <a:off x="576000" y="4896000"/>
            <a:ext cx="3167280" cy="2095200"/>
          </a:xfrm>
          <a:prstGeom prst="wedgeEllipseCallout">
            <a:avLst>
              <a:gd fmla="val 30532" name="adj1"/>
              <a:gd fmla="val -5147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swim through worlds,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Steph, feasting 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whatever fragments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narrative I encounter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4824000" y="1872000"/>
            <a:ext cx="4463280" cy="1799280"/>
          </a:xfrm>
          <a:prstGeom prst="wedgeEllipseCallout">
            <a:avLst>
              <a:gd fmla="val -51166" name="adj1"/>
              <a:gd fmla="val 34300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Fish, you are present in everyone's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daydreams, but where do you go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when you yourself dream?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8"/>
          <p:cNvSpPr/>
          <p:nvPr/>
        </p:nvSpPr>
        <p:spPr>
          <a:xfrm>
            <a:off x="576000" y="4896000"/>
            <a:ext cx="3167280" cy="2095200"/>
          </a:xfrm>
          <a:prstGeom prst="wedgeEllipseCallout">
            <a:avLst>
              <a:gd fmla="val 30532" name="adj1"/>
              <a:gd fmla="val -5147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few seconds only.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your breath, Steph!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8"/>
          <p:cNvSpPr/>
          <p:nvPr/>
        </p:nvSpPr>
        <p:spPr>
          <a:xfrm>
            <a:off x="4824000" y="1872000"/>
            <a:ext cx="4463280" cy="1799280"/>
          </a:xfrm>
          <a:prstGeom prst="wedgeEllipseCallout">
            <a:avLst>
              <a:gd fmla="val -51166" name="adj1"/>
              <a:gd fmla="val 34300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I come with you, Fish?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560" y="1872000"/>
            <a:ext cx="6696720" cy="50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9"/>
          <p:cNvSpPr/>
          <p:nvPr/>
        </p:nvSpPr>
        <p:spPr>
          <a:xfrm>
            <a:off x="5544000" y="3960000"/>
            <a:ext cx="4463280" cy="1799280"/>
          </a:xfrm>
          <a:prstGeom prst="wedgeEllipseCallout">
            <a:avLst>
              <a:gd fmla="val -32930" name="adj1"/>
              <a:gd fmla="val 11490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seems like a good resting spot.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360" y="1944360"/>
            <a:ext cx="7270200" cy="49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0"/>
          <p:cNvSpPr/>
          <p:nvPr/>
        </p:nvSpPr>
        <p:spPr>
          <a:xfrm>
            <a:off x="7308360" y="2232360"/>
            <a:ext cx="2482920" cy="2158920"/>
          </a:xfrm>
          <a:prstGeom prst="wedgeRoundRectCallout">
            <a:avLst>
              <a:gd fmla="val -96027" name="adj1"/>
              <a:gd fmla="val 48013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Sorry about all that,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love. Done now.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Yeah, pretty good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thanks. I've been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thinking though, and–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80" y="1726560"/>
            <a:ext cx="8098200" cy="53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1"/>
          <p:cNvSpPr/>
          <p:nvPr/>
        </p:nvSpPr>
        <p:spPr>
          <a:xfrm>
            <a:off x="6264000" y="1872000"/>
            <a:ext cx="2807280" cy="3527280"/>
          </a:xfrm>
          <a:prstGeom prst="wedgeRoundRectCallout">
            <a:avLst>
              <a:gd fmla="val -175777" name="adj1"/>
              <a:gd fmla="val -17495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–which is due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Friday.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Pierre, that includes you!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I don't want to see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"quirky" meta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 in your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presentations this time,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please. So are we all clear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what we have to do?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728000"/>
            <a:ext cx="8099280" cy="539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2"/>
          <p:cNvSpPr/>
          <p:nvPr/>
        </p:nvSpPr>
        <p:spPr>
          <a:xfrm>
            <a:off x="576000" y="1728000"/>
            <a:ext cx="3095280" cy="1151280"/>
          </a:xfrm>
          <a:prstGeom prst="wedgeEllipseCallout">
            <a:avLst>
              <a:gd fmla="val 54439" name="adj1"/>
              <a:gd fmla="val 43967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 great work on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Eschatological interview!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2"/>
          <p:cNvSpPr/>
          <p:nvPr/>
        </p:nvSpPr>
        <p:spPr>
          <a:xfrm>
            <a:off x="1728000" y="4752000"/>
            <a:ext cx="5975280" cy="2375280"/>
          </a:xfrm>
          <a:prstGeom prst="wedgeEllipseCallout">
            <a:avLst>
              <a:gd fmla="val -40949" name="adj1"/>
              <a:gd fmla="val -81388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Thanks. It will keep us afloat for now, but every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 when I get home and turn the lights off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can't help feel we should be doing something…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Bigger, you know? Maybe it's just me...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960" y="1713960"/>
            <a:ext cx="8131320" cy="542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3"/>
          <p:cNvSpPr/>
          <p:nvPr/>
        </p:nvSpPr>
        <p:spPr>
          <a:xfrm>
            <a:off x="4320000" y="1656000"/>
            <a:ext cx="5255280" cy="2159280"/>
          </a:xfrm>
          <a:prstGeom prst="cloudCallout">
            <a:avLst>
              <a:gd fmla="val -15648" name="adj1"/>
              <a:gd fmla="val 75625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can't help feel we should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doing something…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Bigger. Much as this thought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plagues my waking hours,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clutch it tightly, because–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4"/>
          <p:cNvSpPr/>
          <p:nvPr/>
        </p:nvSpPr>
        <p:spPr>
          <a:xfrm>
            <a:off x="576000" y="4896000"/>
            <a:ext cx="3167280" cy="2095200"/>
          </a:xfrm>
          <a:prstGeom prst="wedgeEllipseCallout">
            <a:avLst>
              <a:gd fmla="val 30532" name="adj1"/>
              <a:gd fmla="val -5147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Hey, sorry just had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particularly inquisitive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before you. Overran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quite a bit...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4"/>
          <p:cNvSpPr/>
          <p:nvPr/>
        </p:nvSpPr>
        <p:spPr>
          <a:xfrm>
            <a:off x="4824000" y="1872000"/>
            <a:ext cx="4463280" cy="1799280"/>
          </a:xfrm>
          <a:prstGeom prst="wedgeEllipseCallout">
            <a:avLst>
              <a:gd fmla="val -51166" name="adj1"/>
              <a:gd fmla="val 34300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ever feel like there's this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cold, steady rain, even when it's sunny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out? For that matter, does it rain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at all, Fish?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5"/>
          <p:cNvSpPr/>
          <p:nvPr/>
        </p:nvSpPr>
        <p:spPr>
          <a:xfrm>
            <a:off x="576000" y="4896000"/>
            <a:ext cx="3167280" cy="2095200"/>
          </a:xfrm>
          <a:prstGeom prst="wedgeEllipseCallout">
            <a:avLst>
              <a:gd fmla="val 30532" name="adj1"/>
              <a:gd fmla="val -5147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to tell, we don't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no weather-people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these parts. Let's call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5"/>
          <p:cNvSpPr/>
          <p:nvPr/>
        </p:nvSpPr>
        <p:spPr>
          <a:xfrm>
            <a:off x="4824000" y="1872000"/>
            <a:ext cx="4463280" cy="1799280"/>
          </a:xfrm>
          <a:prstGeom prst="wedgeEllipseCallout">
            <a:avLst>
              <a:gd fmla="val -51166" name="adj1"/>
              <a:gd fmla="val 34300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ever feel like there's this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cold, steady rain, even when it's sunny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out? For that matter, does it rain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at all, Fish?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One particularly stormy evening in the </a:t>
            </a:r>
            <a:r>
              <a:rPr b="0" i="0" lang="en-GB" sz="3200" u="sng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autumn of 1912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, Barry left home as usual for his community tap-dancing club.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 fact, </a:t>
            </a:r>
            <a:r>
              <a:rPr b="0" i="0" lang="en-GB" sz="3200" u="sng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weather conditions were so poor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on this evening that the local weatherman would describe the evening as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basically a write-off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 and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worse than that time in the bible when it rained a lot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0" y="1920240"/>
            <a:ext cx="8206200" cy="49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6"/>
          <p:cNvSpPr/>
          <p:nvPr/>
        </p:nvSpPr>
        <p:spPr>
          <a:xfrm>
            <a:off x="1296000" y="4464000"/>
            <a:ext cx="2879280" cy="1799280"/>
          </a:xfrm>
          <a:prstGeom prst="wedgeRoundRectCallout">
            <a:avLst>
              <a:gd fmla="val 70046" name="adj1"/>
              <a:gd fmla="val -112263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Ping!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caller,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Phil! They're asking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forecast down in…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Oh, no. Sorry, no we can't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there.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Zuzana Žižkova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7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Zuzana was a childhood friend of Barry's.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For much of her adolescence, she worked as a shop assistant in her father's patisserie.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The shop was considered by many to be a pillar of the local community, described in a tour guide at the time as a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veritably bustling hub of activity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Zuzana Žižkova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000" y="1683360"/>
            <a:ext cx="7361280" cy="5443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8"/>
          <p:cNvSpPr/>
          <p:nvPr/>
        </p:nvSpPr>
        <p:spPr>
          <a:xfrm>
            <a:off x="1224000" y="1683360"/>
            <a:ext cx="4895280" cy="1987920"/>
          </a:xfrm>
          <a:prstGeom prst="wedgeEllipseCallout">
            <a:avLst>
              <a:gd fmla="val 52587" name="adj1"/>
              <a:gd fmla="val 2498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Zuzka, have you written that review yet?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Here, let me see it! "Veritably" what? What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nonsense! Zuzi, no-one will believe this!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8"/>
          <p:cNvSpPr/>
          <p:nvPr/>
        </p:nvSpPr>
        <p:spPr>
          <a:xfrm>
            <a:off x="5184000" y="4896000"/>
            <a:ext cx="4679280" cy="2159280"/>
          </a:xfrm>
          <a:prstGeom prst="wedgeEllipseCallout">
            <a:avLst>
              <a:gd fmla="val 1046" name="adj1"/>
              <a:gd fmla="val -109773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Maybe not today, but when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patisserie is but a minor detail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far greater story, people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not trouble themselves to question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details.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800000"/>
            <a:ext cx="8279280" cy="5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9"/>
          <p:cNvSpPr/>
          <p:nvPr/>
        </p:nvSpPr>
        <p:spPr>
          <a:xfrm>
            <a:off x="576000" y="4896000"/>
            <a:ext cx="3167280" cy="2095200"/>
          </a:xfrm>
          <a:prstGeom prst="wedgeEllipseCallout">
            <a:avLst>
              <a:gd fmla="val 30532" name="adj1"/>
              <a:gd fmla="val -51476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Alas, not his locality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apparently. Ah well, I have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client soon now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Anyway.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1792800"/>
            <a:ext cx="7919280" cy="527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000" y="1704600"/>
            <a:ext cx="3023280" cy="536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960" y="1658880"/>
            <a:ext cx="8203320" cy="54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1"/>
          <p:cNvSpPr/>
          <p:nvPr/>
        </p:nvSpPr>
        <p:spPr>
          <a:xfrm>
            <a:off x="288000" y="3528000"/>
            <a:ext cx="4823280" cy="2519280"/>
          </a:xfrm>
          <a:prstGeom prst="wedgeEllipseCallout">
            <a:avLst>
              <a:gd fmla="val 53782" name="adj1"/>
              <a:gd fmla="val -5178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apologies for the delay, Miss.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 will see you now. May I just ask before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get started, what is the reason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visit today?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360" y="1944360"/>
            <a:ext cx="7270200" cy="49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2"/>
          <p:cNvSpPr/>
          <p:nvPr/>
        </p:nvSpPr>
        <p:spPr>
          <a:xfrm>
            <a:off x="7308360" y="2232360"/>
            <a:ext cx="2482920" cy="2158920"/>
          </a:xfrm>
          <a:prstGeom prst="wedgeRoundRectCallout">
            <a:avLst>
              <a:gd fmla="val -96027" name="adj1"/>
              <a:gd fmla="val 48013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yeah exactly! No,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that's fair enough. Oh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alright, that's not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problem. See ya!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560" y="1872000"/>
            <a:ext cx="6696720" cy="50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3"/>
          <p:cNvSpPr/>
          <p:nvPr/>
        </p:nvSpPr>
        <p:spPr>
          <a:xfrm>
            <a:off x="5544000" y="3960000"/>
            <a:ext cx="4463280" cy="1799280"/>
          </a:xfrm>
          <a:prstGeom prst="wedgeEllipseCallout">
            <a:avLst>
              <a:gd fmla="val -32930" name="adj1"/>
              <a:gd fmla="val 11490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Ok, that's probably enough for now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Steph. Actually quite enjoyed it to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honest with you. Fare thee well!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4"/>
          <p:cNvSpPr/>
          <p:nvPr/>
        </p:nvSpPr>
        <p:spPr>
          <a:xfrm>
            <a:off x="6696000" y="2880000"/>
            <a:ext cx="2807280" cy="1439280"/>
          </a:xfrm>
          <a:prstGeom prst="wedgeRoundRectCallout">
            <a:avLst>
              <a:gd fmla="val 7541" name="adj1"/>
              <a:gd fmla="val 8756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what if I didn't want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go home?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4"/>
          <p:cNvSpPr/>
          <p:nvPr/>
        </p:nvSpPr>
        <p:spPr>
          <a:xfrm>
            <a:off x="576360" y="5328000"/>
            <a:ext cx="2807280" cy="1439280"/>
          </a:xfrm>
          <a:prstGeom prst="wedgeRoundRectCallout">
            <a:avLst>
              <a:gd fmla="val 120180" name="adj1"/>
              <a:gd fmla="val -93611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Really, you can 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whatever you like…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 why you'd feel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ask a dog...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5"/>
          <p:cNvSpPr/>
          <p:nvPr/>
        </p:nvSpPr>
        <p:spPr>
          <a:xfrm>
            <a:off x="6696000" y="2880000"/>
            <a:ext cx="2807280" cy="1439280"/>
          </a:xfrm>
          <a:prstGeom prst="wedgeRoundRectCallout">
            <a:avLst>
              <a:gd fmla="val 7541" name="adj1"/>
              <a:gd fmla="val 8756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just… I just can't face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seeing Marie again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yet. I'm sorry.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5"/>
          <p:cNvSpPr/>
          <p:nvPr/>
        </p:nvSpPr>
        <p:spPr>
          <a:xfrm>
            <a:off x="576360" y="5328000"/>
            <a:ext cx="2807280" cy="1439280"/>
          </a:xfrm>
          <a:prstGeom prst="wedgeRoundRectCallout">
            <a:avLst>
              <a:gd fmla="val 120180" name="adj1"/>
              <a:gd fmla="val -93611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ok, Matthew. Here,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me tell you a story.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0" y="1920240"/>
            <a:ext cx="8206200" cy="49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1"/>
          <p:cNvSpPr/>
          <p:nvPr/>
        </p:nvSpPr>
        <p:spPr>
          <a:xfrm>
            <a:off x="7200000" y="1800000"/>
            <a:ext cx="2447280" cy="2087280"/>
          </a:xfrm>
          <a:prstGeom prst="wedgeRoundRectCallout">
            <a:avLst>
              <a:gd fmla="val -40916" name="adj1"/>
              <a:gd fmla="val 75939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Jim. Yes it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really is p*ssing it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 out there. Truly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deluge of biblical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1224000" y="4824000"/>
            <a:ext cx="2735280" cy="1511280"/>
          </a:xfrm>
          <a:prstGeom prst="wedgeRoundRectCallout">
            <a:avLst>
              <a:gd fmla="val 76361" name="adj1"/>
              <a:gd fmla="val -143166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Cheers Phil, now let's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catch up with Gary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today's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6"/>
          <p:cNvSpPr/>
          <p:nvPr/>
        </p:nvSpPr>
        <p:spPr>
          <a:xfrm>
            <a:off x="576360" y="5328000"/>
            <a:ext cx="5398920" cy="1799280"/>
          </a:xfrm>
          <a:prstGeom prst="wedgeRoundRectCallout">
            <a:avLst>
              <a:gd fmla="val 38504" name="adj1"/>
              <a:gd fmla="val -84870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story, Matthew, you're a mere figment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imagination of an amateur tap-dance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enthusiast who – in spite of his name – did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will not make any sort of contribution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textiles industry.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60" y="2424600"/>
            <a:ext cx="9142920" cy="36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77"/>
          <p:cNvSpPr/>
          <p:nvPr/>
        </p:nvSpPr>
        <p:spPr>
          <a:xfrm>
            <a:off x="576360" y="5328000"/>
            <a:ext cx="5398920" cy="1799280"/>
          </a:xfrm>
          <a:prstGeom prst="wedgeRoundRectCallout">
            <a:avLst>
              <a:gd fmla="val 38504" name="adj1"/>
              <a:gd fmla="val -84870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our stories are connected, Matthew,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whether we like it or not. Anyway, it's a mild,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Autumn evening, and one Bartholomew Linen 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making his way to dance class.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80" y="1920240"/>
            <a:ext cx="8206200" cy="491904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8"/>
          <p:cNvSpPr/>
          <p:nvPr/>
        </p:nvSpPr>
        <p:spPr>
          <a:xfrm>
            <a:off x="7200000" y="1800000"/>
            <a:ext cx="2447280" cy="2087280"/>
          </a:xfrm>
          <a:prstGeom prst="wedgeRoundRectCallout">
            <a:avLst>
              <a:gd fmla="val -40916" name="adj1"/>
              <a:gd fmla="val 75939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So, in summary,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temperate conditions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there tonight.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 and looking like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that way.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8"/>
          <p:cNvSpPr/>
          <p:nvPr/>
        </p:nvSpPr>
        <p:spPr>
          <a:xfrm>
            <a:off x="1224000" y="4824000"/>
            <a:ext cx="2735280" cy="1511280"/>
          </a:xfrm>
          <a:prstGeom prst="wedgeRoundRectCallout">
            <a:avLst>
              <a:gd fmla="val 76361" name="adj1"/>
              <a:gd fmla="val -143166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quick one today!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over to Gary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today's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sporting news.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000" y="1944000"/>
            <a:ext cx="7270200" cy="49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9"/>
          <p:cNvSpPr/>
          <p:nvPr/>
        </p:nvSpPr>
        <p:spPr>
          <a:xfrm>
            <a:off x="7308000" y="2232000"/>
            <a:ext cx="2447280" cy="2591280"/>
          </a:xfrm>
          <a:prstGeom prst="wedgeRoundRectCallout">
            <a:avLst>
              <a:gd fmla="val -96712" name="adj1"/>
              <a:gd fmla="val 31652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serious?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on, you might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known I'd be 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at this time! Who?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Beatrice? Beatrice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Pulse? Blimey...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That Day's Sporting News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0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Despite a lack of coverage, the particular day in question had been a bumper day for sports fans.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Cheltenham Town had been Wycombe Wanderers, 2–1, thereby qualifying for promotion.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Their star striker, Shahamolah Squidders, had won the match ball, having scored twice.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000" y="1684440"/>
            <a:ext cx="6818400" cy="547884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1"/>
          <p:cNvSpPr/>
          <p:nvPr/>
        </p:nvSpPr>
        <p:spPr>
          <a:xfrm>
            <a:off x="288000" y="3240000"/>
            <a:ext cx="4031280" cy="2735280"/>
          </a:xfrm>
          <a:prstGeom prst="wedgeRoundRectCallout">
            <a:avLst>
              <a:gd fmla="val 73236" name="adj1"/>
              <a:gd fmla="val -53407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could stand here and tell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what the promotion means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all that, but who wants to hear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that, honestly? Let's talk about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instead! What drives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How has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day been so far?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960" y="1726200"/>
            <a:ext cx="8059320" cy="537228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2"/>
          <p:cNvSpPr/>
          <p:nvPr/>
        </p:nvSpPr>
        <p:spPr>
          <a:xfrm>
            <a:off x="6768000" y="4248000"/>
            <a:ext cx="2735280" cy="2591280"/>
          </a:xfrm>
          <a:prstGeom prst="wedgeRoundRectCallout">
            <a:avLst>
              <a:gd fmla="val -151273" name="adj1"/>
              <a:gd fmla="val -5213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Wow, Shahamollah.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know what to say.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Erm, I guess my day was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OK, but then again I…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the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feel?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960" y="1764000"/>
            <a:ext cx="8002440" cy="533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3"/>
          <p:cNvSpPr/>
          <p:nvPr/>
        </p:nvSpPr>
        <p:spPr>
          <a:xfrm>
            <a:off x="5544000" y="1872000"/>
            <a:ext cx="3815280" cy="1727280"/>
          </a:xfrm>
          <a:prstGeom prst="cloudCallout">
            <a:avLst>
              <a:gd fmla="val -50685" name="adj1"/>
              <a:gd fmla="val 60351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Can't complain!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Idaho Times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4"/>
          <p:cNvSpPr/>
          <p:nvPr/>
        </p:nvSpPr>
        <p:spPr>
          <a:xfrm>
            <a:off x="360000" y="1980000"/>
            <a:ext cx="4607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Marie stayed in Idaho for several weeks after her watershed interview.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 her memoir, she would attribute this to the "singular beauty of that part of the world"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7600" y="1656000"/>
            <a:ext cx="3181680" cy="547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80" y="2136960"/>
            <a:ext cx="7486200" cy="499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85"/>
          <p:cNvSpPr/>
          <p:nvPr/>
        </p:nvSpPr>
        <p:spPr>
          <a:xfrm>
            <a:off x="3096000" y="1656000"/>
            <a:ext cx="5399280" cy="1439280"/>
          </a:xfrm>
          <a:prstGeom prst="wedgeEllipseCallout">
            <a:avLst>
              <a:gd fmla="val -51912" name="adj1"/>
              <a:gd fmla="val 6209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Zuzi, this is not a story about a dog eating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man. I'm not the right person to tell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such a story.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5"/>
          <p:cNvSpPr/>
          <p:nvPr/>
        </p:nvSpPr>
        <p:spPr>
          <a:xfrm>
            <a:off x="4176000" y="4968000"/>
            <a:ext cx="3815280" cy="1799280"/>
          </a:xfrm>
          <a:prstGeom prst="wedgeEllipseCallout">
            <a:avLst>
              <a:gd fmla="val 24935" name="adj1"/>
              <a:gd fmla="val -104305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always enjoy your stories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anyhow, Barry. Is not every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story, in its way, about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 eating a man?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4000" y="1944000"/>
            <a:ext cx="7270200" cy="49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7308000" y="2232000"/>
            <a:ext cx="2447280" cy="2087280"/>
          </a:xfrm>
          <a:prstGeom prst="wedgeRoundRectCallout">
            <a:avLst>
              <a:gd fmla="val -96712" name="adj1"/>
              <a:gd fmla="val 51374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Yeah and– oh, sorry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 I'll have to call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back. Yeah going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air literally right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now. Alright, see ya!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080" y="2136960"/>
            <a:ext cx="7486200" cy="499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6"/>
          <p:cNvSpPr/>
          <p:nvPr/>
        </p:nvSpPr>
        <p:spPr>
          <a:xfrm>
            <a:off x="3096000" y="1656000"/>
            <a:ext cx="5255280" cy="1583280"/>
          </a:xfrm>
          <a:prstGeom prst="wedgeEllipseCallout">
            <a:avLst>
              <a:gd fmla="val -51962" name="adj1"/>
              <a:gd fmla="val 51907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sure, but only a subset dare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 it. The remainder hide behind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pretence of being about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other thing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7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0" y="1743840"/>
            <a:ext cx="3663720" cy="52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87"/>
          <p:cNvSpPr/>
          <p:nvPr/>
        </p:nvSpPr>
        <p:spPr>
          <a:xfrm>
            <a:off x="4104000" y="3312000"/>
            <a:ext cx="5831280" cy="3239280"/>
          </a:xfrm>
          <a:prstGeom prst="cloudCallout">
            <a:avLst>
              <a:gd fmla="val -29310" name="adj1"/>
              <a:gd fmla="val -81495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whole lifetime away, it seems now. 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though Barry were from a past life… How is 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I still feel so connected to that time,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yet there is this chasm between that present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this present.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8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00" y="1764000"/>
            <a:ext cx="3528720" cy="52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8"/>
          <p:cNvSpPr/>
          <p:nvPr/>
        </p:nvSpPr>
        <p:spPr>
          <a:xfrm>
            <a:off x="7308000" y="3384000"/>
            <a:ext cx="1871280" cy="1295280"/>
          </a:xfrm>
          <a:prstGeom prst="wedgeEllipseCallout">
            <a:avLst>
              <a:gd fmla="val -63111" name="adj1"/>
              <a:gd fmla="val 4872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PING!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000" y="1656000"/>
            <a:ext cx="2871000" cy="55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89"/>
          <p:cNvPicPr preferRelativeResize="0"/>
          <p:nvPr/>
        </p:nvPicPr>
        <p:blipFill rotWithShape="1">
          <a:blip r:embed="rId3">
            <a:alphaModFix/>
          </a:blip>
          <a:srcRect b="6252" l="0" r="3491" t="1250"/>
          <a:stretch/>
        </p:blipFill>
        <p:spPr>
          <a:xfrm>
            <a:off x="5238720" y="1656000"/>
            <a:ext cx="3976560" cy="532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89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Shahamolah Squidders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9"/>
          <p:cNvSpPr/>
          <p:nvPr/>
        </p:nvSpPr>
        <p:spPr>
          <a:xfrm>
            <a:off x="360000" y="1980000"/>
            <a:ext cx="4607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Squidders was an Albanian centre-forward, who signed for Cheltenham Town aged only 10.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His father, Bigol, assumed the role of agent throughout Squidders' career.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0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Shahamolah Squidders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90"/>
          <p:cNvSpPr/>
          <p:nvPr/>
        </p:nvSpPr>
        <p:spPr>
          <a:xfrm>
            <a:off x="360000" y="1980000"/>
            <a:ext cx="9215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Squidders parted ways with Cheltenham Town shortly after their promotion, citing the following reasons: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1" marL="864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2100"/>
              <a:buFont typeface="Noto Sans Symbols"/>
              <a:buChar char="−"/>
            </a:pP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A) He wanted to dedicate more time to preparing for his GCSEs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2C3E50"/>
              </a:buClr>
              <a:buSzPts val="2100"/>
              <a:buFont typeface="Noto Sans Symbols"/>
              <a:buChar char="−"/>
            </a:pP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B) He felt that much of the hunger and artistry that "</a:t>
            </a:r>
            <a:r>
              <a:rPr b="0" i="1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 hindsight could have been forged only from struggle</a:t>
            </a:r>
            <a:r>
              <a:rPr b="0" i="0" lang="en-GB" sz="28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 had been missing from Cheltenham's game of late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Beatrice Pulse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80" y="1729440"/>
            <a:ext cx="8170200" cy="53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91"/>
          <p:cNvSpPr/>
          <p:nvPr/>
        </p:nvSpPr>
        <p:spPr>
          <a:xfrm>
            <a:off x="144000" y="1944000"/>
            <a:ext cx="5543280" cy="2087280"/>
          </a:xfrm>
          <a:prstGeom prst="wedgeEllipseCallout">
            <a:avLst>
              <a:gd fmla="val 19361" name="adj1"/>
              <a:gd fmla="val 97004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dear Bigol, but what will become of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know that the two of you have dreams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span far beyond Cheltenham,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stubbornly stand in the way.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91"/>
          <p:cNvSpPr/>
          <p:nvPr/>
        </p:nvSpPr>
        <p:spPr>
          <a:xfrm>
            <a:off x="6696000" y="2592000"/>
            <a:ext cx="3095280" cy="2375280"/>
          </a:xfrm>
          <a:prstGeom prst="wedgeRoundRectCallout">
            <a:avLst>
              <a:gd fmla="val -77027" name="adj1"/>
              <a:gd fmla="val 59861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Beatrice, I–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2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Beatrice Pulse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80" y="1729440"/>
            <a:ext cx="8170200" cy="53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92"/>
          <p:cNvSpPr/>
          <p:nvPr/>
        </p:nvSpPr>
        <p:spPr>
          <a:xfrm>
            <a:off x="144000" y="1944000"/>
            <a:ext cx="5543280" cy="2087280"/>
          </a:xfrm>
          <a:prstGeom prst="wedgeEllipseCallout">
            <a:avLst>
              <a:gd fmla="val 19361" name="adj1"/>
              <a:gd fmla="val 97004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Hang on – I'm so sorry, it's her again. Oh, she's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 called through for her appointment now.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Sorry do you mind if I give her a quick call?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80" y="1726560"/>
            <a:ext cx="8098200" cy="53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93"/>
          <p:cNvSpPr/>
          <p:nvPr/>
        </p:nvSpPr>
        <p:spPr>
          <a:xfrm>
            <a:off x="6264000" y="1872000"/>
            <a:ext cx="2807280" cy="3527280"/>
          </a:xfrm>
          <a:prstGeom prst="wedgeRoundRectCallout">
            <a:avLst>
              <a:gd fmla="val -175777" name="adj1"/>
              <a:gd fmla="val -17495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What's that? Absolutely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not! I'm not even going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bother asking what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earth you mean by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"visual novel", but if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 in any more of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nonsense to me then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not hesitate to fail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for this module!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1792800"/>
            <a:ext cx="7919280" cy="527904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94"/>
          <p:cNvSpPr/>
          <p:nvPr/>
        </p:nvSpPr>
        <p:spPr>
          <a:xfrm>
            <a:off x="1224000" y="2016000"/>
            <a:ext cx="4031280" cy="2591280"/>
          </a:xfrm>
          <a:prstGeom prst="wedgeRoundRectCallout">
            <a:avLst>
              <a:gd fmla="val 79870" name="adj1"/>
              <a:gd fmla="val 68759" name="adj2"/>
              <a:gd fmla="val 16667" name="adj3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Oh, I'm sorry. I was miles away!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did you say? Oh, my reason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Zuzana Žižkova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5"/>
          <p:cNvSpPr/>
          <p:nvPr/>
        </p:nvSpPr>
        <p:spPr>
          <a:xfrm>
            <a:off x="360000" y="1980000"/>
            <a:ext cx="9359280" cy="503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27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 later life, having sold her father's patisserie, Zuzana described Linen as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more an acquaintance than a friend. [I] do not hold him in any especial regard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32000" marR="0" rtl="0" algn="l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Clr>
                <a:srgbClr val="2C3E50"/>
              </a:buClr>
              <a:buSzPts val="1440"/>
              <a:buFont typeface="Noto Sans Symbols"/>
              <a:buChar char="●"/>
            </a:pP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Of her husband Gary's brief, yet intense friendship with Linen, she simply quipped that "</a:t>
            </a:r>
            <a:r>
              <a:rPr b="0" i="1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this was a friendship that transcended time's swirling, malevolent music</a:t>
            </a:r>
            <a:r>
              <a:rPr b="0" i="0" lang="en-GB" sz="3200" u="none" cap="none" strike="noStrik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0" y="1743840"/>
            <a:ext cx="3663720" cy="523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5640" y="1656000"/>
            <a:ext cx="2825640" cy="546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6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728000"/>
            <a:ext cx="8099280" cy="539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96"/>
          <p:cNvSpPr/>
          <p:nvPr/>
        </p:nvSpPr>
        <p:spPr>
          <a:xfrm>
            <a:off x="1080000" y="4500000"/>
            <a:ext cx="6623280" cy="2591280"/>
          </a:xfrm>
          <a:prstGeom prst="wedgeEllipseCallout">
            <a:avLst>
              <a:gd fmla="val 37467" name="adj1"/>
              <a:gd fmla="val -59967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 don't worry about that, we have another scoop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horizon already! Why, just today we got wind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 ball that was offered a rare platform to set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world to rights, but remained silent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regrets squandering the opportunity.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00" y="1764000"/>
            <a:ext cx="3528720" cy="52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/>
          <p:nvPr/>
        </p:nvSpPr>
        <p:spPr>
          <a:xfrm>
            <a:off x="7308000" y="3384000"/>
            <a:ext cx="1871280" cy="1295280"/>
          </a:xfrm>
          <a:prstGeom prst="wedgeEllipseCallout">
            <a:avLst>
              <a:gd fmla="val -63111" name="adj1"/>
              <a:gd fmla="val 48722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PING!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3320" y="1632960"/>
            <a:ext cx="2901960" cy="552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60000" y="301320"/>
            <a:ext cx="9359280" cy="95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Bartholomew "Barry" Linen </a:t>
            </a:r>
            <a:r>
              <a:rPr b="1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(1946-87)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0" y="1743840"/>
            <a:ext cx="3663720" cy="523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/>
          <p:nvPr/>
        </p:nvSpPr>
        <p:spPr>
          <a:xfrm>
            <a:off x="4104000" y="3312000"/>
            <a:ext cx="5831280" cy="3239280"/>
          </a:xfrm>
          <a:prstGeom prst="cloudCallout">
            <a:avLst>
              <a:gd fmla="val -29310" name="adj1"/>
              <a:gd fmla="val -81495" name="adj2"/>
            </a:avLst>
          </a:prstGeom>
          <a:solidFill>
            <a:srgbClr val="729FCF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Wow, I haven't seen Barry since high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school… Can't believe it's been 10 years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already. The last 5 just flew by… Seems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only yesterday we were those kids,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standing on the pier getting lost in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one of Linen's tall tales...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